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6" r:id="rId2"/>
    <p:sldId id="257" r:id="rId3"/>
    <p:sldId id="269" r:id="rId4"/>
    <p:sldId id="267" r:id="rId5"/>
    <p:sldId id="305" r:id="rId6"/>
    <p:sldId id="307" r:id="rId7"/>
    <p:sldId id="308" r:id="rId8"/>
    <p:sldId id="309" r:id="rId9"/>
    <p:sldId id="310" r:id="rId10"/>
    <p:sldId id="292" r:id="rId11"/>
    <p:sldId id="294" r:id="rId12"/>
    <p:sldId id="295" r:id="rId13"/>
    <p:sldId id="296" r:id="rId14"/>
    <p:sldId id="297" r:id="rId15"/>
    <p:sldId id="298" r:id="rId16"/>
    <p:sldId id="299" r:id="rId17"/>
    <p:sldId id="263" r:id="rId18"/>
    <p:sldId id="312" r:id="rId19"/>
    <p:sldId id="315" r:id="rId20"/>
    <p:sldId id="314" r:id="rId21"/>
  </p:sldIdLst>
  <p:sldSz cx="9144000" cy="6858000" type="screen4x3"/>
  <p:notesSz cx="6805613" cy="99441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tin Hans Skouenborg" initials="MHS" lastIdx="12" clrIdx="0"/>
  <p:cmAuthor id="1" name="Dorte Gotthjælp Nielsen" initials="DGN" lastIdx="1"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A5153"/>
    <a:srgbClr val="88CDD3"/>
    <a:srgbClr val="D53D20"/>
    <a:srgbClr val="E65834"/>
    <a:srgbClr val="E65A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3" autoAdjust="0"/>
    <p:restoredTop sz="74720" autoAdjust="0"/>
  </p:normalViewPr>
  <p:slideViewPr>
    <p:cSldViewPr>
      <p:cViewPr varScale="1">
        <p:scale>
          <a:sx n="68" d="100"/>
          <a:sy n="68" d="100"/>
        </p:scale>
        <p:origin x="-203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file:///C:\Users\mv\AppData\Roaming\cBrain\F2\Temp\5446505\Grafer%20vedr.%20kontingentstruktur%20vs.2%7bF2%235446507%232%235446505%232%7d.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8465184239091701E-2"/>
          <c:y val="1.8277581316960601E-2"/>
          <c:w val="0.90177802090988302"/>
          <c:h val="0.77352044741360004"/>
        </c:manualLayout>
      </c:layout>
      <c:barChart>
        <c:barDir val="col"/>
        <c:grouping val="stacked"/>
        <c:varyColors val="0"/>
        <c:ser>
          <c:idx val="2"/>
          <c:order val="0"/>
          <c:tx>
            <c:strRef>
              <c:f>'Ark1'!$B$25</c:f>
              <c:strCache>
                <c:ptCount val="1"/>
                <c:pt idx="0">
                  <c:v>Ordinært kontingent</c:v>
                </c:pt>
              </c:strCache>
            </c:strRef>
          </c:tx>
          <c:spPr>
            <a:solidFill>
              <a:schemeClr val="accent5"/>
            </a:solidFill>
            <a:ln>
              <a:noFill/>
            </a:ln>
            <a:effectLst/>
          </c:spPr>
          <c:invertIfNegative val="0"/>
          <c:cat>
            <c:strRef>
              <c:f>'Ark1'!$C$22:$F$22</c:f>
              <c:strCache>
                <c:ptCount val="4"/>
                <c:pt idx="0">
                  <c:v>Ordinært medlem, før konflikt</c:v>
                </c:pt>
                <c:pt idx="1">
                  <c:v>I konflikt, lån</c:v>
                </c:pt>
                <c:pt idx="2">
                  <c:v>I konflikt, ikke lån</c:v>
                </c:pt>
                <c:pt idx="3">
                  <c:v>Ikke i konflikt</c:v>
                </c:pt>
              </c:strCache>
            </c:strRef>
          </c:cat>
          <c:val>
            <c:numRef>
              <c:f>'Ark1'!$C$25:$F$25</c:f>
              <c:numCache>
                <c:formatCode>0</c:formatCode>
                <c:ptCount val="4"/>
                <c:pt idx="0" formatCode="General">
                  <c:v>518</c:v>
                </c:pt>
                <c:pt idx="1">
                  <c:v>318</c:v>
                </c:pt>
                <c:pt idx="2">
                  <c:v>318</c:v>
                </c:pt>
                <c:pt idx="3">
                  <c:v>518</c:v>
                </c:pt>
              </c:numCache>
            </c:numRef>
          </c:val>
          <c:extLst xmlns:c16r2="http://schemas.microsoft.com/office/drawing/2015/06/chart">
            <c:ext xmlns:c16="http://schemas.microsoft.com/office/drawing/2014/chart" uri="{C3380CC4-5D6E-409C-BE32-E72D297353CC}">
              <c16:uniqueId val="{00000000-930F-44A9-8335-8E6D93188B96}"/>
            </c:ext>
          </c:extLst>
        </c:ser>
        <c:ser>
          <c:idx val="1"/>
          <c:order val="1"/>
          <c:tx>
            <c:strRef>
              <c:f>'Ark1'!$B$24</c:f>
              <c:strCache>
                <c:ptCount val="1"/>
                <c:pt idx="0">
                  <c:v>Afdrag på konfliktlån</c:v>
                </c:pt>
              </c:strCache>
            </c:strRef>
          </c:tx>
          <c:spPr>
            <a:solidFill>
              <a:schemeClr val="accent6"/>
            </a:solidFill>
            <a:ln>
              <a:noFill/>
            </a:ln>
            <a:effectLst/>
          </c:spPr>
          <c:invertIfNegative val="0"/>
          <c:cat>
            <c:strRef>
              <c:f>'Ark1'!$C$22:$F$22</c:f>
              <c:strCache>
                <c:ptCount val="4"/>
                <c:pt idx="0">
                  <c:v>Ordinært medlem, før konflikt</c:v>
                </c:pt>
                <c:pt idx="1">
                  <c:v>I konflikt, lån</c:v>
                </c:pt>
                <c:pt idx="2">
                  <c:v>I konflikt, ikke lån</c:v>
                </c:pt>
                <c:pt idx="3">
                  <c:v>Ikke i konflikt</c:v>
                </c:pt>
              </c:strCache>
            </c:strRef>
          </c:cat>
          <c:val>
            <c:numRef>
              <c:f>'Ark1'!$C$24:$F$24</c:f>
              <c:numCache>
                <c:formatCode>0</c:formatCode>
                <c:ptCount val="4"/>
                <c:pt idx="1">
                  <c:v>200</c:v>
                </c:pt>
              </c:numCache>
            </c:numRef>
          </c:val>
          <c:extLst xmlns:c16r2="http://schemas.microsoft.com/office/drawing/2015/06/chart">
            <c:ext xmlns:c16="http://schemas.microsoft.com/office/drawing/2014/chart" uri="{C3380CC4-5D6E-409C-BE32-E72D297353CC}">
              <c16:uniqueId val="{00000001-930F-44A9-8335-8E6D93188B96}"/>
            </c:ext>
          </c:extLst>
        </c:ser>
        <c:ser>
          <c:idx val="3"/>
          <c:order val="2"/>
          <c:tx>
            <c:strRef>
              <c:f>'Ark1'!$B$26</c:f>
              <c:strCache>
                <c:ptCount val="1"/>
                <c:pt idx="0">
                  <c:v>Egen finansiering</c:v>
                </c:pt>
              </c:strCache>
            </c:strRef>
          </c:tx>
          <c:spPr>
            <a:solidFill>
              <a:schemeClr val="accent6">
                <a:alpha val="50000"/>
              </a:schemeClr>
            </a:solidFill>
            <a:ln>
              <a:noFill/>
            </a:ln>
            <a:effectLst/>
          </c:spPr>
          <c:invertIfNegative val="0"/>
          <c:cat>
            <c:strRef>
              <c:f>'Ark1'!$C$22:$F$22</c:f>
              <c:strCache>
                <c:ptCount val="4"/>
                <c:pt idx="0">
                  <c:v>Ordinært medlem, før konflikt</c:v>
                </c:pt>
                <c:pt idx="1">
                  <c:v>I konflikt, lån</c:v>
                </c:pt>
                <c:pt idx="2">
                  <c:v>I konflikt, ikke lån</c:v>
                </c:pt>
                <c:pt idx="3">
                  <c:v>Ikke i konflikt</c:v>
                </c:pt>
              </c:strCache>
            </c:strRef>
          </c:cat>
          <c:val>
            <c:numRef>
              <c:f>'Ark1'!$C$26:$F$26</c:f>
              <c:numCache>
                <c:formatCode>General</c:formatCode>
                <c:ptCount val="4"/>
                <c:pt idx="2">
                  <c:v>200</c:v>
                </c:pt>
              </c:numCache>
            </c:numRef>
          </c:val>
          <c:extLst xmlns:c16r2="http://schemas.microsoft.com/office/drawing/2015/06/chart">
            <c:ext xmlns:c16="http://schemas.microsoft.com/office/drawing/2014/chart" uri="{C3380CC4-5D6E-409C-BE32-E72D297353CC}">
              <c16:uniqueId val="{00000002-930F-44A9-8335-8E6D93188B96}"/>
            </c:ext>
          </c:extLst>
        </c:ser>
        <c:ser>
          <c:idx val="0"/>
          <c:order val="3"/>
          <c:tx>
            <c:strRef>
              <c:f>'Ark1'!$B$23</c:f>
              <c:strCache>
                <c:ptCount val="1"/>
                <c:pt idx="0">
                  <c:v>Konfliktkontingent</c:v>
                </c:pt>
              </c:strCache>
            </c:strRef>
          </c:tx>
          <c:spPr>
            <a:solidFill>
              <a:schemeClr val="accent2"/>
            </a:solidFill>
            <a:ln>
              <a:noFill/>
            </a:ln>
            <a:effectLst/>
          </c:spPr>
          <c:invertIfNegative val="0"/>
          <c:cat>
            <c:strRef>
              <c:f>'Ark1'!$C$22:$F$22</c:f>
              <c:strCache>
                <c:ptCount val="4"/>
                <c:pt idx="0">
                  <c:v>Ordinært medlem, før konflikt</c:v>
                </c:pt>
                <c:pt idx="1">
                  <c:v>I konflikt, lån</c:v>
                </c:pt>
                <c:pt idx="2">
                  <c:v>I konflikt, ikke lån</c:v>
                </c:pt>
                <c:pt idx="3">
                  <c:v>Ikke i konflikt</c:v>
                </c:pt>
              </c:strCache>
            </c:strRef>
          </c:cat>
          <c:val>
            <c:numRef>
              <c:f>'Ark1'!$C$23:$F$23</c:f>
              <c:numCache>
                <c:formatCode>0</c:formatCode>
                <c:ptCount val="4"/>
                <c:pt idx="1">
                  <c:v>200</c:v>
                </c:pt>
                <c:pt idx="2">
                  <c:v>200</c:v>
                </c:pt>
                <c:pt idx="3">
                  <c:v>200</c:v>
                </c:pt>
              </c:numCache>
            </c:numRef>
          </c:val>
          <c:extLst xmlns:c16r2="http://schemas.microsoft.com/office/drawing/2015/06/chart">
            <c:ext xmlns:c16="http://schemas.microsoft.com/office/drawing/2014/chart" uri="{C3380CC4-5D6E-409C-BE32-E72D297353CC}">
              <c16:uniqueId val="{00000003-930F-44A9-8335-8E6D93188B96}"/>
            </c:ext>
          </c:extLst>
        </c:ser>
        <c:dLbls>
          <c:showLegendKey val="0"/>
          <c:showVal val="0"/>
          <c:showCatName val="0"/>
          <c:showSerName val="0"/>
          <c:showPercent val="0"/>
          <c:showBubbleSize val="0"/>
        </c:dLbls>
        <c:gapWidth val="150"/>
        <c:overlap val="100"/>
        <c:axId val="98577920"/>
        <c:axId val="101384192"/>
      </c:barChart>
      <c:catAx>
        <c:axId val="98577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1384192"/>
        <c:crosses val="autoZero"/>
        <c:auto val="1"/>
        <c:lblAlgn val="ctr"/>
        <c:lblOffset val="100"/>
        <c:noMultiLvlLbl val="0"/>
      </c:catAx>
      <c:valAx>
        <c:axId val="101384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9857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c:spPr>
  <c:txPr>
    <a:bodyPr/>
    <a:lstStyle/>
    <a:p>
      <a:pPr>
        <a:defRPr/>
      </a:pPr>
      <a:endParaRPr lang="da-DK"/>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9099" cy="497205"/>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sz="quarter" idx="1"/>
          </p:nvPr>
        </p:nvSpPr>
        <p:spPr>
          <a:xfrm>
            <a:off x="3854939" y="0"/>
            <a:ext cx="2949099" cy="497205"/>
          </a:xfrm>
          <a:prstGeom prst="rect">
            <a:avLst/>
          </a:prstGeom>
        </p:spPr>
        <p:txBody>
          <a:bodyPr vert="horz" lIns="91440" tIns="45720" rIns="91440" bIns="45720" rtlCol="0"/>
          <a:lstStyle>
            <a:lvl1pPr algn="r">
              <a:defRPr sz="1200"/>
            </a:lvl1pPr>
          </a:lstStyle>
          <a:p>
            <a:fld id="{15407DFC-15E2-4E47-9697-2F56B0C93652}" type="datetimeFigureOut">
              <a:rPr lang="da-DK" smtClean="0"/>
              <a:t>08-03-2018</a:t>
            </a:fld>
            <a:endParaRPr lang="da-DK"/>
          </a:p>
        </p:txBody>
      </p:sp>
      <p:sp>
        <p:nvSpPr>
          <p:cNvPr id="4" name="Pladsholder til sidefod 3"/>
          <p:cNvSpPr>
            <a:spLocks noGrp="1"/>
          </p:cNvSpPr>
          <p:nvPr>
            <p:ph type="ftr" sz="quarter" idx="2"/>
          </p:nvPr>
        </p:nvSpPr>
        <p:spPr>
          <a:xfrm>
            <a:off x="0" y="9445169"/>
            <a:ext cx="2949099" cy="497205"/>
          </a:xfrm>
          <a:prstGeom prst="rect">
            <a:avLst/>
          </a:prstGeom>
        </p:spPr>
        <p:txBody>
          <a:bodyPr vert="horz" lIns="91440" tIns="45720" rIns="91440" bIns="45720" rtlCol="0" anchor="b"/>
          <a:lstStyle>
            <a:lvl1pPr algn="l">
              <a:defRPr sz="1200"/>
            </a:lvl1pPr>
          </a:lstStyle>
          <a:p>
            <a:endParaRPr lang="da-DK"/>
          </a:p>
        </p:txBody>
      </p:sp>
      <p:sp>
        <p:nvSpPr>
          <p:cNvPr id="5" name="Pladsholder til diasnummer 4"/>
          <p:cNvSpPr>
            <a:spLocks noGrp="1"/>
          </p:cNvSpPr>
          <p:nvPr>
            <p:ph type="sldNum" sz="quarter" idx="3"/>
          </p:nvPr>
        </p:nvSpPr>
        <p:spPr>
          <a:xfrm>
            <a:off x="3854939" y="9445169"/>
            <a:ext cx="2949099" cy="497205"/>
          </a:xfrm>
          <a:prstGeom prst="rect">
            <a:avLst/>
          </a:prstGeom>
        </p:spPr>
        <p:txBody>
          <a:bodyPr vert="horz" lIns="91440" tIns="45720" rIns="91440" bIns="45720" rtlCol="0" anchor="b"/>
          <a:lstStyle>
            <a:lvl1pPr algn="r">
              <a:defRPr sz="1200"/>
            </a:lvl1pPr>
          </a:lstStyle>
          <a:p>
            <a:fld id="{4B1E5E62-2335-4C8B-8571-5DC76E16EC23}" type="slidenum">
              <a:rPr lang="da-DK" smtClean="0"/>
              <a:t>‹nr.›</a:t>
            </a:fld>
            <a:endParaRPr lang="da-DK"/>
          </a:p>
        </p:txBody>
      </p:sp>
    </p:spTree>
    <p:extLst>
      <p:ext uri="{BB962C8B-B14F-4D97-AF65-F5344CB8AC3E}">
        <p14:creationId xmlns:p14="http://schemas.microsoft.com/office/powerpoint/2010/main" val="145727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9099" cy="497205"/>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4939" y="0"/>
            <a:ext cx="2949099" cy="497205"/>
          </a:xfrm>
          <a:prstGeom prst="rect">
            <a:avLst/>
          </a:prstGeom>
        </p:spPr>
        <p:txBody>
          <a:bodyPr vert="horz" lIns="91440" tIns="45720" rIns="91440" bIns="45720" rtlCol="0"/>
          <a:lstStyle>
            <a:lvl1pPr algn="r">
              <a:defRPr sz="1200"/>
            </a:lvl1pPr>
          </a:lstStyle>
          <a:p>
            <a:fld id="{D30BDB54-5D96-4A19-A616-19924A7AC63F}" type="datetimeFigureOut">
              <a:rPr lang="da-DK" smtClean="0"/>
              <a:t>08-03-2018</a:t>
            </a:fld>
            <a:endParaRPr lang="da-DK"/>
          </a:p>
        </p:txBody>
      </p:sp>
      <p:sp>
        <p:nvSpPr>
          <p:cNvPr id="4" name="Pladsholder til diasbillede 3"/>
          <p:cNvSpPr>
            <a:spLocks noGrp="1" noRot="1" noChangeAspect="1"/>
          </p:cNvSpPr>
          <p:nvPr>
            <p:ph type="sldImg" idx="2"/>
          </p:nvPr>
        </p:nvSpPr>
        <p:spPr>
          <a:xfrm>
            <a:off x="917575" y="746125"/>
            <a:ext cx="4972050" cy="3729038"/>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0562" y="4723448"/>
            <a:ext cx="5444490" cy="4474845"/>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45169"/>
            <a:ext cx="2949099" cy="497205"/>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54939" y="9445169"/>
            <a:ext cx="2949099" cy="497205"/>
          </a:xfrm>
          <a:prstGeom prst="rect">
            <a:avLst/>
          </a:prstGeom>
        </p:spPr>
        <p:txBody>
          <a:bodyPr vert="horz" lIns="91440" tIns="45720" rIns="91440" bIns="45720" rtlCol="0" anchor="b"/>
          <a:lstStyle>
            <a:lvl1pPr algn="r">
              <a:defRPr sz="1200"/>
            </a:lvl1pPr>
          </a:lstStyle>
          <a:p>
            <a:fld id="{3B386EBA-7207-423A-9018-78614DCF3069}" type="slidenum">
              <a:rPr lang="da-DK" smtClean="0"/>
              <a:t>‹nr.›</a:t>
            </a:fld>
            <a:endParaRPr lang="da-DK"/>
          </a:p>
        </p:txBody>
      </p:sp>
    </p:spTree>
    <p:extLst>
      <p:ext uri="{BB962C8B-B14F-4D97-AF65-F5344CB8AC3E}">
        <p14:creationId xmlns:p14="http://schemas.microsoft.com/office/powerpoint/2010/main" val="2795671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3B386EBA-7207-423A-9018-78614DCF3069}" type="slidenum">
              <a:rPr lang="da-DK" smtClean="0"/>
              <a:t>1</a:t>
            </a:fld>
            <a:endParaRPr lang="da-DK"/>
          </a:p>
        </p:txBody>
      </p:sp>
    </p:spTree>
    <p:extLst>
      <p:ext uri="{BB962C8B-B14F-4D97-AF65-F5344CB8AC3E}">
        <p14:creationId xmlns:p14="http://schemas.microsoft.com/office/powerpoint/2010/main" val="2173980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3B386EBA-7207-423A-9018-78614DCF3069}" type="slidenum">
              <a:rPr lang="da-DK" smtClean="0"/>
              <a:t>2</a:t>
            </a:fld>
            <a:endParaRPr lang="da-DK"/>
          </a:p>
        </p:txBody>
      </p:sp>
    </p:spTree>
    <p:extLst>
      <p:ext uri="{BB962C8B-B14F-4D97-AF65-F5344CB8AC3E}">
        <p14:creationId xmlns:p14="http://schemas.microsoft.com/office/powerpoint/2010/main" val="539464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20000"/>
              </a:lnSpc>
              <a:spcBef>
                <a:spcPct val="20000"/>
              </a:spcBef>
              <a:spcAft>
                <a:spcPts val="1200"/>
              </a:spcAft>
              <a:buClrTx/>
              <a:buSzTx/>
              <a:buFont typeface="Arial"/>
              <a:buNone/>
              <a:tabLst/>
              <a:defRPr/>
            </a:pPr>
            <a:endPar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endParaRPr>
          </a:p>
          <a:p>
            <a:pPr marL="0" marR="0" lvl="0" indent="0" algn="l" defTabSz="914400" rtl="0" eaLnBrk="1" fontAlgn="auto" latinLnBrk="0" hangingPunct="1">
              <a:lnSpc>
                <a:spcPct val="120000"/>
              </a:lnSpc>
              <a:spcBef>
                <a:spcPct val="20000"/>
              </a:spcBef>
              <a:spcAft>
                <a:spcPts val="1200"/>
              </a:spcAft>
              <a:buClrTx/>
              <a:buSzTx/>
              <a:buFont typeface="Arial"/>
              <a:buNone/>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September 2016 – optakt til Repræsentantskab – Repræsentantskabet drøftede det gode arbejdsliv – og lagde de første spor ud</a:t>
            </a:r>
          </a:p>
          <a:p>
            <a:pPr marL="0" marR="0" lvl="0" indent="0" algn="l" defTabSz="914400" rtl="0" eaLnBrk="1" fontAlgn="auto" latinLnBrk="0" hangingPunct="1">
              <a:lnSpc>
                <a:spcPct val="120000"/>
              </a:lnSpc>
              <a:spcBef>
                <a:spcPct val="20000"/>
              </a:spcBef>
              <a:spcAft>
                <a:spcPts val="1200"/>
              </a:spcAft>
              <a:buClrTx/>
              <a:buSzTx/>
              <a:buFont typeface="Arial"/>
              <a:buNone/>
              <a:tabLst/>
              <a:defRPr/>
            </a:pPr>
            <a:endPar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endParaRPr>
          </a:p>
          <a:p>
            <a:pPr marL="0" marR="0" lvl="0" indent="0" algn="l" defTabSz="914400" rtl="0" eaLnBrk="1" fontAlgn="auto" latinLnBrk="0" hangingPunct="1">
              <a:lnSpc>
                <a:spcPct val="120000"/>
              </a:lnSpc>
              <a:spcBef>
                <a:spcPct val="20000"/>
              </a:spcBef>
              <a:spcAft>
                <a:spcPts val="1200"/>
              </a:spcAft>
              <a:buClrTx/>
              <a:buSzTx/>
              <a:buFont typeface="Arial"/>
              <a:buNone/>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HB kom med deres OK18-oplæg – Prioriteringsspil ude i kommuner, regioner og staten – masser af input til Forhandlingsdelegationen – grundlaget for udtagelse af krav</a:t>
            </a:r>
          </a:p>
          <a:p>
            <a:pPr marL="0" marR="0" lvl="0" indent="0" algn="l" defTabSz="914400" rtl="0" eaLnBrk="1" fontAlgn="auto" latinLnBrk="0" hangingPunct="1">
              <a:lnSpc>
                <a:spcPct val="120000"/>
              </a:lnSpc>
              <a:spcBef>
                <a:spcPct val="20000"/>
              </a:spcBef>
              <a:spcAft>
                <a:spcPts val="1200"/>
              </a:spcAft>
              <a:buClrTx/>
              <a:buSzTx/>
              <a:buFont typeface="Arial"/>
              <a:buNone/>
              <a:tabLst/>
              <a:defRPr/>
            </a:pPr>
            <a:endPar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endParaRPr>
          </a:p>
          <a:p>
            <a:pPr marL="0" marR="0" lvl="0" indent="0" algn="l" defTabSz="914400" rtl="0" eaLnBrk="1" fontAlgn="auto" latinLnBrk="0" hangingPunct="1">
              <a:lnSpc>
                <a:spcPct val="120000"/>
              </a:lnSpc>
              <a:spcBef>
                <a:spcPct val="20000"/>
              </a:spcBef>
              <a:spcAft>
                <a:spcPts val="1200"/>
              </a:spcAft>
              <a:buClrTx/>
              <a:buSzTx/>
              <a:buFont typeface="Arial"/>
              <a:buNone/>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Udvekslede krav i december 2017 – og nu vinteren 2018:</a:t>
            </a:r>
          </a:p>
          <a:p>
            <a:pPr marL="0" marR="0" lvl="0" indent="0" algn="l" defTabSz="914400" rtl="0" eaLnBrk="1" fontAlgn="auto" latinLnBrk="0" hangingPunct="1">
              <a:lnSpc>
                <a:spcPct val="120000"/>
              </a:lnSpc>
              <a:spcBef>
                <a:spcPct val="20000"/>
              </a:spcBef>
              <a:spcAft>
                <a:spcPts val="1200"/>
              </a:spcAft>
              <a:buClrTx/>
              <a:buSzTx/>
              <a:buFont typeface="Arial"/>
              <a:buNone/>
              <a:tabLst/>
              <a:defRPr/>
            </a:pPr>
            <a:endPar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endParaRPr>
          </a:p>
          <a:p>
            <a:pPr marL="0" marR="0" lvl="0" indent="0" algn="l" defTabSz="914400" rtl="0" eaLnBrk="1" fontAlgn="auto" latinLnBrk="0" hangingPunct="1">
              <a:lnSpc>
                <a:spcPct val="120000"/>
              </a:lnSpc>
              <a:spcBef>
                <a:spcPct val="20000"/>
              </a:spcBef>
              <a:spcAft>
                <a:spcPts val="1200"/>
              </a:spcAft>
              <a:buClrTx/>
              <a:buSzTx/>
              <a:buFont typeface="Arial"/>
              <a:buNone/>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Hvor står vi lige nu</a:t>
            </a:r>
          </a:p>
          <a:p>
            <a:pPr marL="285750" marR="0" lvl="0" indent="-285750" algn="l" defTabSz="914400" rtl="0" eaLnBrk="1" fontAlgn="auto" latinLnBrk="0" hangingPunct="1">
              <a:lnSpc>
                <a:spcPct val="120000"/>
              </a:lnSpc>
              <a:spcBef>
                <a:spcPct val="20000"/>
              </a:spcBef>
              <a:spcAft>
                <a:spcPts val="1200"/>
              </a:spcAft>
              <a:buClrTx/>
              <a:buSzTx/>
              <a:buFont typeface="Arial"/>
              <a:buChar char="•"/>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Sammenbrud – alle områder. Stat, kommuner og regioner</a:t>
            </a:r>
          </a:p>
          <a:p>
            <a:pPr marL="285750" marR="0" lvl="0" indent="-285750" algn="l" defTabSz="914400" rtl="0" eaLnBrk="1" fontAlgn="auto" latinLnBrk="0" hangingPunct="1">
              <a:lnSpc>
                <a:spcPct val="120000"/>
              </a:lnSpc>
              <a:spcBef>
                <a:spcPct val="20000"/>
              </a:spcBef>
              <a:spcAft>
                <a:spcPts val="1200"/>
              </a:spcAft>
              <a:buClrTx/>
              <a:buSzTx/>
              <a:buFont typeface="Arial"/>
              <a:buChar char="•"/>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Strejkevarsel er afsendt – lockout? – Ja – den 7. marts har alle tre områder KL , Danske Regioner og Staten udtalt at de lockouter og at det bliver omfattende – </a:t>
            </a:r>
            <a:r>
              <a:rPr kumimoji="0" lang="da-DK" sz="1400" b="0" i="0" u="none" strike="noStrike" kern="1200" cap="none" spc="0" normalizeH="0" baseline="0" noProof="0" dirty="0" err="1">
                <a:ln>
                  <a:noFill/>
                </a:ln>
                <a:solidFill>
                  <a:prstClr val="black"/>
                </a:solidFill>
                <a:effectLst/>
                <a:uLnTx/>
                <a:uFillTx/>
                <a:latin typeface="Verdana" pitchFamily="34" charset="0"/>
                <a:ea typeface="Verdana" pitchFamily="34" charset="0"/>
                <a:cs typeface="Verdana" pitchFamily="34" charset="0"/>
              </a:rPr>
              <a:t>lock</a:t>
            </a: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 out sart 10. april</a:t>
            </a:r>
          </a:p>
          <a:p>
            <a:pPr marL="285750" marR="0" lvl="0" indent="-285750" algn="l" defTabSz="914400" rtl="0" eaLnBrk="1" fontAlgn="auto" latinLnBrk="0" hangingPunct="1">
              <a:lnSpc>
                <a:spcPct val="120000"/>
              </a:lnSpc>
              <a:spcBef>
                <a:spcPct val="20000"/>
              </a:spcBef>
              <a:spcAft>
                <a:spcPts val="1200"/>
              </a:spcAft>
              <a:buClrTx/>
              <a:buSzTx/>
              <a:buFont typeface="Arial"/>
              <a:buChar char="•"/>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En mulig konflikt tidligst 4. april</a:t>
            </a:r>
          </a:p>
          <a:p>
            <a:pPr marL="285750" marR="0" lvl="0" indent="-285750" algn="l" defTabSz="914400" rtl="0" eaLnBrk="1" fontAlgn="auto" latinLnBrk="0" hangingPunct="1">
              <a:lnSpc>
                <a:spcPct val="120000"/>
              </a:lnSpc>
              <a:spcBef>
                <a:spcPct val="20000"/>
              </a:spcBef>
              <a:spcAft>
                <a:spcPts val="1200"/>
              </a:spcAft>
              <a:buClrTx/>
              <a:buSzTx/>
              <a:buFont typeface="Arial"/>
              <a:buChar char="•"/>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Forligsinstitutionen arbejder på et forlig</a:t>
            </a:r>
          </a:p>
          <a:p>
            <a:pPr marL="285750" marR="0" lvl="0" indent="-285750" algn="l" defTabSz="914400" rtl="0" eaLnBrk="1" fontAlgn="auto" latinLnBrk="0" hangingPunct="1">
              <a:lnSpc>
                <a:spcPct val="120000"/>
              </a:lnSpc>
              <a:spcBef>
                <a:spcPct val="20000"/>
              </a:spcBef>
              <a:spcAft>
                <a:spcPts val="1200"/>
              </a:spcAft>
              <a:buClrTx/>
              <a:buSzTx/>
              <a:buFont typeface="Arial"/>
              <a:buChar char="•"/>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Vi håber stadig på en acceptabel løsning via Forligsinstitutionen - men forbereder os på konflikt. </a:t>
            </a:r>
          </a:p>
          <a:p>
            <a:endParaRPr lang="da-DK" dirty="0"/>
          </a:p>
        </p:txBody>
      </p:sp>
      <p:sp>
        <p:nvSpPr>
          <p:cNvPr id="4" name="Pladsholder til diasnummer 3"/>
          <p:cNvSpPr>
            <a:spLocks noGrp="1"/>
          </p:cNvSpPr>
          <p:nvPr>
            <p:ph type="sldNum" sz="quarter" idx="10"/>
          </p:nvPr>
        </p:nvSpPr>
        <p:spPr/>
        <p:txBody>
          <a:bodyPr/>
          <a:lstStyle/>
          <a:p>
            <a:fld id="{3B386EBA-7207-423A-9018-78614DCF3069}" type="slidenum">
              <a:rPr lang="da-DK" smtClean="0"/>
              <a:t>3</a:t>
            </a:fld>
            <a:endParaRPr lang="da-DK"/>
          </a:p>
        </p:txBody>
      </p:sp>
    </p:spTree>
    <p:extLst>
      <p:ext uri="{BB962C8B-B14F-4D97-AF65-F5344CB8AC3E}">
        <p14:creationId xmlns:p14="http://schemas.microsoft.com/office/powerpoint/2010/main" val="3238327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3B386EBA-7207-423A-9018-78614DCF3069}" type="slidenum">
              <a:rPr lang="da-DK" smtClean="0"/>
              <a:t>4</a:t>
            </a:fld>
            <a:endParaRPr lang="da-DK"/>
          </a:p>
        </p:txBody>
      </p:sp>
    </p:spTree>
    <p:extLst>
      <p:ext uri="{BB962C8B-B14F-4D97-AF65-F5344CB8AC3E}">
        <p14:creationId xmlns:p14="http://schemas.microsoft.com/office/powerpoint/2010/main" val="539464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20000"/>
              </a:lnSpc>
              <a:spcBef>
                <a:spcPct val="20000"/>
              </a:spcBef>
              <a:spcAft>
                <a:spcPts val="1200"/>
              </a:spcAft>
              <a:buClrTx/>
              <a:buSzTx/>
              <a:buFont typeface="Arial" pitchFamily="34" charset="0"/>
              <a:buNone/>
              <a:tabLst/>
              <a:defRPr/>
            </a:pPr>
            <a:r>
              <a:rPr kumimoji="0" lang="da-DK" sz="1400" b="1"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Den økonomiske ramme 2018-2020</a:t>
            </a:r>
            <a:endPar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endParaRPr>
          </a:p>
          <a:p>
            <a:pPr marL="0" marR="0" lvl="0" indent="0" algn="l" defTabSz="914400" rtl="0" eaLnBrk="1" fontAlgn="auto" latinLnBrk="0" hangingPunct="1">
              <a:lnSpc>
                <a:spcPct val="120000"/>
              </a:lnSpc>
              <a:spcBef>
                <a:spcPct val="20000"/>
              </a:spcBef>
              <a:spcAft>
                <a:spcPts val="1200"/>
              </a:spcAft>
              <a:buClrTx/>
              <a:buSzTx/>
              <a:buFont typeface="Arial" pitchFamily="34" charset="0"/>
              <a:buNone/>
              <a:tabLst/>
              <a:defRPr/>
            </a:pPr>
            <a:r>
              <a:rPr kumimoji="0" lang="da-DK" sz="1400" b="0" i="1"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Hvad betyder rammen?</a:t>
            </a:r>
            <a:br>
              <a:rPr kumimoji="0" lang="da-DK" sz="1400" b="0" i="1"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br>
            <a:endPar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endParaRPr>
          </a:p>
          <a:p>
            <a:pPr marL="285750" marR="0" lvl="0" indent="-285750" algn="l" defTabSz="914400" rtl="0" eaLnBrk="1" fontAlgn="auto" latinLnBrk="0" hangingPunct="1">
              <a:lnSpc>
                <a:spcPct val="120000"/>
              </a:lnSpc>
              <a:spcBef>
                <a:spcPct val="20000"/>
              </a:spcBef>
              <a:spcAft>
                <a:spcPts val="1200"/>
              </a:spcAft>
              <a:buClrTx/>
              <a:buSzTx/>
              <a:buFont typeface="Arial"/>
              <a:buChar char="•"/>
              <a:tabLst/>
              <a:defRPr/>
            </a:pPr>
            <a:r>
              <a:rPr kumimoji="0" lang="da-DK" sz="1400" b="1"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Primært løn – men også</a:t>
            </a:r>
            <a:endPar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endParaRPr>
          </a:p>
          <a:p>
            <a:pPr marL="285750" marR="0" lvl="0" indent="-285750" algn="l" defTabSz="914400" rtl="0" eaLnBrk="1" fontAlgn="auto" latinLnBrk="0" hangingPunct="1">
              <a:lnSpc>
                <a:spcPct val="120000"/>
              </a:lnSpc>
              <a:spcBef>
                <a:spcPct val="20000"/>
              </a:spcBef>
              <a:spcAft>
                <a:spcPts val="1200"/>
              </a:spcAft>
              <a:buClrTx/>
              <a:buSzTx/>
              <a:buFont typeface="Arial"/>
              <a:buChar char="•"/>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Midler til de enkelte organisationer</a:t>
            </a:r>
          </a:p>
          <a:p>
            <a:pPr marL="285750" marR="0" lvl="0" indent="-285750" algn="l" defTabSz="914400" rtl="0" eaLnBrk="1" fontAlgn="auto" latinLnBrk="0" hangingPunct="1">
              <a:lnSpc>
                <a:spcPct val="120000"/>
              </a:lnSpc>
              <a:spcBef>
                <a:spcPct val="20000"/>
              </a:spcBef>
              <a:spcAft>
                <a:spcPts val="1200"/>
              </a:spcAft>
              <a:buClrTx/>
              <a:buSzTx/>
              <a:buFont typeface="Arial"/>
              <a:buChar char="•"/>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Puljer til forskellig projekter og tværgående indsatser – eksempelvis arbejdsmiljø, tryghedspulje mv.</a:t>
            </a:r>
          </a:p>
          <a:p>
            <a:pPr marL="285750" marR="0" lvl="0" indent="-285750" algn="l" defTabSz="914400" rtl="0" eaLnBrk="1" fontAlgn="auto" latinLnBrk="0" hangingPunct="1">
              <a:lnSpc>
                <a:spcPct val="120000"/>
              </a:lnSpc>
              <a:spcBef>
                <a:spcPct val="20000"/>
              </a:spcBef>
              <a:spcAft>
                <a:spcPts val="1200"/>
              </a:spcAft>
              <a:buClrTx/>
              <a:buSzTx/>
              <a:buFont typeface="Arial"/>
              <a:buChar char="•"/>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Reguleringsordning</a:t>
            </a:r>
          </a:p>
          <a:p>
            <a:endParaRPr lang="da-DK" baseline="0" dirty="0"/>
          </a:p>
          <a:p>
            <a:endParaRPr lang="da-DK" baseline="0" dirty="0"/>
          </a:p>
          <a:p>
            <a:r>
              <a:rPr lang="da-DK" baseline="0" dirty="0"/>
              <a:t>2018 og 2019: Regeringens eget skøn for lønudviklingen i den private sektor. 2020: Antaget ud fra 2019.</a:t>
            </a:r>
          </a:p>
          <a:p>
            <a:endParaRPr lang="da-DK" baseline="0" dirty="0"/>
          </a:p>
          <a:p>
            <a:r>
              <a:rPr lang="da-DK" baseline="0" dirty="0"/>
              <a:t>De 6,6 % har KL kun nævnt mundtligt. Men det har været helt uklart, hvad de 6,6 % har dækket over – f.eks. ”reststigninger”, ”gælden” mv. Vi har intet konkret fået på skrift om rammen.</a:t>
            </a:r>
          </a:p>
          <a:p>
            <a:r>
              <a:rPr lang="da-DK" baseline="0" dirty="0"/>
              <a:t>(Vores udspil til staten er på 8,2 %)</a:t>
            </a:r>
          </a:p>
        </p:txBody>
      </p:sp>
      <p:sp>
        <p:nvSpPr>
          <p:cNvPr id="4" name="Pladsholder til diasnummer 3"/>
          <p:cNvSpPr>
            <a:spLocks noGrp="1"/>
          </p:cNvSpPr>
          <p:nvPr>
            <p:ph type="sldNum" sz="quarter" idx="10"/>
          </p:nvPr>
        </p:nvSpPr>
        <p:spPr/>
        <p:txBody>
          <a:bodyPr/>
          <a:lstStyle/>
          <a:p>
            <a:fld id="{D1F64041-EDB8-462B-B34F-EBFFE7AB2E61}" type="slidenum">
              <a:rPr lang="da-DK" smtClean="0"/>
              <a:t>6</a:t>
            </a:fld>
            <a:endParaRPr lang="da-DK"/>
          </a:p>
        </p:txBody>
      </p:sp>
    </p:spTree>
    <p:extLst>
      <p:ext uri="{BB962C8B-B14F-4D97-AF65-F5344CB8AC3E}">
        <p14:creationId xmlns:p14="http://schemas.microsoft.com/office/powerpoint/2010/main" val="3719772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KL</a:t>
            </a:r>
            <a:r>
              <a:rPr lang="da-DK" baseline="0" dirty="0"/>
              <a:t> kræver, at vi først får seniordage 5 år før folkepensionen, også når den stiger i fremtiden. Aftale i dag: Seniordage fra 60 år. Og vi har betalt for dem ved tidligere overenskomstforhandlinger.</a:t>
            </a:r>
          </a:p>
          <a:p>
            <a:endParaRPr lang="da-DK" baseline="0" dirty="0"/>
          </a:p>
          <a:p>
            <a:r>
              <a:rPr lang="da-DK" baseline="0" dirty="0"/>
              <a:t>Desuden hører vi et klart signal fra vores medlemmer om at seniordagene netop er nødvendige og attraktive for at vi kan blive længere på arbejdsmarkedet. Med andre ord er det en måde at sikre arbejdskraftudbuddet som netop er arbejdsgivernes største bekymring.</a:t>
            </a:r>
            <a:endParaRPr lang="da-DK" dirty="0"/>
          </a:p>
        </p:txBody>
      </p:sp>
      <p:sp>
        <p:nvSpPr>
          <p:cNvPr id="4" name="Pladsholder til diasnummer 3"/>
          <p:cNvSpPr>
            <a:spLocks noGrp="1"/>
          </p:cNvSpPr>
          <p:nvPr>
            <p:ph type="sldNum" sz="quarter" idx="10"/>
          </p:nvPr>
        </p:nvSpPr>
        <p:spPr/>
        <p:txBody>
          <a:bodyPr/>
          <a:lstStyle/>
          <a:p>
            <a:fld id="{D1F64041-EDB8-462B-B34F-EBFFE7AB2E61}" type="slidenum">
              <a:rPr lang="da-DK" smtClean="0"/>
              <a:t>7</a:t>
            </a:fld>
            <a:endParaRPr lang="da-DK"/>
          </a:p>
        </p:txBody>
      </p:sp>
    </p:spTree>
    <p:extLst>
      <p:ext uri="{BB962C8B-B14F-4D97-AF65-F5344CB8AC3E}">
        <p14:creationId xmlns:p14="http://schemas.microsoft.com/office/powerpoint/2010/main" val="3373945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Lærernes arbejdstid </a:t>
            </a:r>
            <a:r>
              <a:rPr lang="da-DK" dirty="0"/>
              <a:t>er reguleret ved lov –  Centralt i hele vores forhandlingssystem, at arbejdsvilkårene reguleres ved  aftaler indgået mellem parterne. </a:t>
            </a:r>
          </a:p>
          <a:p>
            <a:endParaRPr lang="da-DK" dirty="0"/>
          </a:p>
          <a:p>
            <a:r>
              <a:rPr lang="da-DK" dirty="0"/>
              <a:t>Når lærernes arbejdstid er reguleret ved lov er det altså et brud på Den danske Model og hele det forhandlingssystem vi som parter – arbejdstagerorganisationerne og arbejdsgiverorganisationerne – sammen har opbygget og udviklet. Et system som har sikret fleksibilitet og stabilitet på det danske arbejdsmarked og en vis fairness.</a:t>
            </a:r>
          </a:p>
          <a:p>
            <a:endParaRPr lang="da-DK" dirty="0"/>
          </a:p>
          <a:p>
            <a:r>
              <a:rPr lang="da-DK" dirty="0"/>
              <a:t> </a:t>
            </a:r>
            <a:r>
              <a:rPr lang="da-DK" b="1" dirty="0"/>
              <a:t>Spisepausen</a:t>
            </a:r>
            <a:r>
              <a:rPr lang="da-DK" dirty="0"/>
              <a:t> er en del af overenskomstgrundlaget – problemstilling særlig udtalt på statens område – Det har tidligere været fuldt ud anerkendt, at som statslig ansat har du retten til spisepause, og det kan IKKE ophæves eller opsiges med tre måneders varsel. Det mener Finansministeriet lige pludselig. Der skal betales for en evt. forringelse.</a:t>
            </a:r>
          </a:p>
          <a:p>
            <a:endParaRPr lang="da-DK" dirty="0"/>
          </a:p>
          <a:p>
            <a:r>
              <a:rPr lang="da-DK" dirty="0"/>
              <a:t>På det kommunale og regionale område er spisepausen skrevet ind i OK – så vi bliver ikke ramt på samme måde som dem i staten.</a:t>
            </a:r>
          </a:p>
          <a:p>
            <a:endParaRPr lang="da-DK" dirty="0"/>
          </a:p>
          <a:p>
            <a:endParaRPr lang="da-DK" dirty="0"/>
          </a:p>
        </p:txBody>
      </p:sp>
      <p:sp>
        <p:nvSpPr>
          <p:cNvPr id="4" name="Pladsholder til slidenummer 3"/>
          <p:cNvSpPr>
            <a:spLocks noGrp="1"/>
          </p:cNvSpPr>
          <p:nvPr>
            <p:ph type="sldNum" sz="quarter" idx="10"/>
          </p:nvPr>
        </p:nvSpPr>
        <p:spPr/>
        <p:txBody>
          <a:bodyPr/>
          <a:lstStyle/>
          <a:p>
            <a:fld id="{3B386EBA-7207-423A-9018-78614DCF3069}" type="slidenum">
              <a:rPr lang="da-DK" smtClean="0"/>
              <a:t>8</a:t>
            </a:fld>
            <a:endParaRPr lang="da-DK"/>
          </a:p>
        </p:txBody>
      </p:sp>
    </p:spTree>
    <p:extLst>
      <p:ext uri="{BB962C8B-B14F-4D97-AF65-F5344CB8AC3E}">
        <p14:creationId xmlns:p14="http://schemas.microsoft.com/office/powerpoint/2010/main" val="1616079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Reguleringsordningen</a:t>
            </a:r>
            <a:r>
              <a:rPr lang="da-DK" baseline="0" dirty="0"/>
              <a:t> virker. Over tid har vi  - det private og offentlige arbejdsmarkedets lønudvikling - fulgtes ad. </a:t>
            </a:r>
          </a:p>
          <a:p>
            <a:endParaRPr lang="da-DK" baseline="0" dirty="0"/>
          </a:p>
          <a:p>
            <a:r>
              <a:rPr lang="da-DK" b="1" baseline="0" dirty="0"/>
              <a:t>Reguleringsordningen</a:t>
            </a:r>
            <a:r>
              <a:rPr lang="da-DK" baseline="0" dirty="0"/>
              <a:t>: En mekanisme som sikrer, at den private og offentlige lønudvikling følges ad. Dvs. man ser på, hvordan lønudviklingen har været i den private sektor og hvordan i den offentlige sektor. Af den forskel, der er – både positiv og negativ – reguleres lønnen for de offentligt ansatte med 80 </a:t>
            </a:r>
            <a:r>
              <a:rPr lang="da-DK" baseline="0" dirty="0" err="1"/>
              <a:t>pct</a:t>
            </a:r>
            <a:r>
              <a:rPr lang="da-DK" baseline="0" dirty="0"/>
              <a:t> af den forskel. </a:t>
            </a:r>
            <a:r>
              <a:rPr lang="da-DK" i="0" baseline="0" dirty="0"/>
              <a:t>Eksempel:</a:t>
            </a:r>
            <a:r>
              <a:rPr lang="da-DK" baseline="0" dirty="0"/>
              <a:t> Lønnen steg i det private med 2,5 pct. og med 1,5 </a:t>
            </a:r>
            <a:r>
              <a:rPr lang="da-DK" baseline="0" dirty="0" err="1"/>
              <a:t>pct</a:t>
            </a:r>
            <a:r>
              <a:rPr lang="da-DK" baseline="0" dirty="0"/>
              <a:t> i det offentlige i den samme periode. Forskellen er på 1,0 pct. 80pct af denne forskel er 0,80 pct. som de offentlige lønninger skal reguleres op med. </a:t>
            </a:r>
          </a:p>
          <a:p>
            <a:endParaRPr lang="da-DK" baseline="0" dirty="0"/>
          </a:p>
          <a:p>
            <a:r>
              <a:rPr lang="da-DK" baseline="0" dirty="0"/>
              <a:t>Mao. De offentlige lønninger reguleres op eller ned med 80 % af forskellen i lønstigning til det private.</a:t>
            </a:r>
          </a:p>
          <a:p>
            <a:endParaRPr lang="da-DK" baseline="0" dirty="0"/>
          </a:p>
          <a:p>
            <a:r>
              <a:rPr lang="da-DK" b="1" dirty="0" err="1"/>
              <a:t>Privatlønsværnet</a:t>
            </a:r>
            <a:r>
              <a:rPr lang="da-DK" dirty="0"/>
              <a:t>:</a:t>
            </a:r>
            <a:r>
              <a:rPr lang="da-DK" baseline="0" dirty="0"/>
              <a:t> De offentlige lønninger reguleres op med 80 %, men ned med 100 % af forskellen. Populært sagt betyder det, at hvis de offentlige lønninger løber fra de private så skal vi (de offentlige) betale 100 kr., men når de private lønninger løber fra de offentlige, så skal vi kun have 80 kr. Det holder ikke. </a:t>
            </a:r>
            <a:r>
              <a:rPr lang="da-DK" b="1" i="1" baseline="0" dirty="0"/>
              <a:t>Eksempel:</a:t>
            </a:r>
            <a:r>
              <a:rPr lang="da-DK" baseline="0" dirty="0"/>
              <a:t> Lønnen steg i det private med 1,0 pct. og med 2,0 pct. i det offentlige  i den samme periode. Forskellen er nu på -1,0 og da de offentlige er løbet fra de private skal der altså reguleres 100 pct. af forskellen og ikke kun 80 pct. Altså skal lønnen reguleres med -1,0 pct. Det betyder jo reelt en nedgang i løn, men det sker på den måde, at hvis vi eksempelvis har aftalte generelle lønstigninger på 1,5 pct. vil man modregne de -1,0 og så ville den generelle lønstigning kun give 0,5 pct.</a:t>
            </a:r>
          </a:p>
          <a:p>
            <a:endParaRPr lang="da-DK" baseline="0" dirty="0"/>
          </a:p>
          <a:p>
            <a:r>
              <a:rPr lang="da-DK" baseline="0" dirty="0"/>
              <a:t>Bemærk det er tænkte eksempler.</a:t>
            </a:r>
            <a:endParaRPr lang="da-DK" dirty="0"/>
          </a:p>
        </p:txBody>
      </p:sp>
      <p:sp>
        <p:nvSpPr>
          <p:cNvPr id="4" name="Pladsholder til diasnummer 3"/>
          <p:cNvSpPr>
            <a:spLocks noGrp="1"/>
          </p:cNvSpPr>
          <p:nvPr>
            <p:ph type="sldNum" sz="quarter" idx="10"/>
          </p:nvPr>
        </p:nvSpPr>
        <p:spPr/>
        <p:txBody>
          <a:bodyPr/>
          <a:lstStyle/>
          <a:p>
            <a:fld id="{D1F64041-EDB8-462B-B34F-EBFFE7AB2E61}" type="slidenum">
              <a:rPr lang="da-DK" smtClean="0"/>
              <a:t>9</a:t>
            </a:fld>
            <a:endParaRPr lang="da-DK"/>
          </a:p>
        </p:txBody>
      </p:sp>
    </p:spTree>
    <p:extLst>
      <p:ext uri="{BB962C8B-B14F-4D97-AF65-F5344CB8AC3E}">
        <p14:creationId xmlns:p14="http://schemas.microsoft.com/office/powerpoint/2010/main" val="4187731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Hvordan arbejder vi for et forlig:</a:t>
            </a:r>
          </a:p>
          <a:p>
            <a:r>
              <a:rPr lang="da-DK" dirty="0"/>
              <a:t>Forligsinstitutionen arbejder på et mæglingsforslag som begge parter kan acceptere – der må IKKE orienteres eller oplyse fra forhandlingerne i Forligsinstitutionen.</a:t>
            </a:r>
          </a:p>
          <a:p>
            <a:endParaRPr lang="da-DK" dirty="0"/>
          </a:p>
          <a:p>
            <a:r>
              <a:rPr lang="da-DK" dirty="0"/>
              <a:t>Når/hvis det sker, så skal mæglingsforslaget ud til afstemning blandt medlemmerne i organisationerne (dermed også i DS)</a:t>
            </a:r>
          </a:p>
          <a:p>
            <a:endParaRPr lang="da-DK" dirty="0"/>
          </a:p>
          <a:p>
            <a:r>
              <a:rPr lang="da-DK" dirty="0"/>
              <a:t>Hvis der stemmes ja – så ophøjes mæglingsforslag til overenskomst</a:t>
            </a:r>
          </a:p>
          <a:p>
            <a:endParaRPr lang="da-DK" dirty="0"/>
          </a:p>
          <a:p>
            <a:r>
              <a:rPr lang="da-DK" dirty="0"/>
              <a:t>Hvis der stemmes nej – så er vi i konflikt</a:t>
            </a:r>
          </a:p>
          <a:p>
            <a:endParaRPr lang="da-DK" dirty="0"/>
          </a:p>
          <a:p>
            <a:endParaRPr lang="da-DK" dirty="0"/>
          </a:p>
        </p:txBody>
      </p:sp>
      <p:sp>
        <p:nvSpPr>
          <p:cNvPr id="4" name="Pladsholder til slidenummer 3"/>
          <p:cNvSpPr>
            <a:spLocks noGrp="1"/>
          </p:cNvSpPr>
          <p:nvPr>
            <p:ph type="sldNum" sz="quarter" idx="10"/>
          </p:nvPr>
        </p:nvSpPr>
        <p:spPr/>
        <p:txBody>
          <a:bodyPr/>
          <a:lstStyle/>
          <a:p>
            <a:fld id="{3B386EBA-7207-423A-9018-78614DCF3069}" type="slidenum">
              <a:rPr lang="da-DK" smtClean="0"/>
              <a:t>10</a:t>
            </a:fld>
            <a:endParaRPr lang="da-DK"/>
          </a:p>
        </p:txBody>
      </p:sp>
    </p:spTree>
    <p:extLst>
      <p:ext uri="{BB962C8B-B14F-4D97-AF65-F5344CB8AC3E}">
        <p14:creationId xmlns:p14="http://schemas.microsoft.com/office/powerpoint/2010/main" val="33793402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Der er på pressemøde i dag den 7. marts i Moderniseringsstyrelsen blevet meddelt, at staten svarer hårdt igen med lockoutvarsel. </a:t>
            </a:r>
          </a:p>
          <a:p>
            <a:endParaRPr lang="da-DK" dirty="0"/>
          </a:p>
          <a:p>
            <a:r>
              <a:rPr lang="da-DK" dirty="0"/>
              <a:t>KL og Danske Regioner fulgte trop den 7. marts om eftermiddagen og meddelte lockout – 70.000 i regioner og 250.000 ansatte i kommunerne. I skrivende stund (8. marts 2018) er de præcise konfliktområder endnu ikke kendte, men vi forventer at mange socialrådgivere vil være omfattet. Så vel TR som medlemmer orienteres via mail, når vi ved mere.</a:t>
            </a:r>
          </a:p>
          <a:p>
            <a:endParaRPr lang="da-DK" dirty="0"/>
          </a:p>
          <a:p>
            <a:r>
              <a:rPr lang="da-DK" dirty="0"/>
              <a:t>BEMÆRK: Da strejken kan gå i gang den 4. april så vil dem som er udtaget til strejke have mulighed for at låne de 20.000, dvs. 1.053 pr. dag så længe strejken varer, herefter får man som medlem mulighed for at låne den lave sats, dvs. de 632 kr. Alle der ”kun” er udtaget til lockout (og ikke OGSÅ udtaget til strejke) får mulighed for at låne de 12.000 kr. svarende til 632 kr. pr. dag.</a:t>
            </a:r>
          </a:p>
        </p:txBody>
      </p:sp>
      <p:sp>
        <p:nvSpPr>
          <p:cNvPr id="4" name="Pladsholder til slidenummer 3"/>
          <p:cNvSpPr>
            <a:spLocks noGrp="1"/>
          </p:cNvSpPr>
          <p:nvPr>
            <p:ph type="sldNum" sz="quarter" idx="10"/>
          </p:nvPr>
        </p:nvSpPr>
        <p:spPr/>
        <p:txBody>
          <a:bodyPr/>
          <a:lstStyle/>
          <a:p>
            <a:fld id="{3B386EBA-7207-423A-9018-78614DCF3069}" type="slidenum">
              <a:rPr lang="da-DK" smtClean="0"/>
              <a:t>12</a:t>
            </a:fld>
            <a:endParaRPr lang="da-DK"/>
          </a:p>
        </p:txBody>
      </p:sp>
    </p:spTree>
    <p:extLst>
      <p:ext uri="{BB962C8B-B14F-4D97-AF65-F5344CB8AC3E}">
        <p14:creationId xmlns:p14="http://schemas.microsoft.com/office/powerpoint/2010/main" val="1320824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3B386EBA-7207-423A-9018-78614DCF3069}" type="slidenum">
              <a:rPr lang="da-DK" smtClean="0"/>
              <a:t>17</a:t>
            </a:fld>
            <a:endParaRPr lang="da-DK"/>
          </a:p>
        </p:txBody>
      </p:sp>
    </p:spTree>
    <p:extLst>
      <p:ext uri="{BB962C8B-B14F-4D97-AF65-F5344CB8AC3E}">
        <p14:creationId xmlns:p14="http://schemas.microsoft.com/office/powerpoint/2010/main" val="26832000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pic>
        <p:nvPicPr>
          <p:cNvPr id="4" name="Billede 3" descr="DS OK18-logo cmyk.ai"/>
          <p:cNvPicPr>
            <a:picLocks noChangeAspect="1"/>
          </p:cNvPicPr>
          <p:nvPr userDrawn="1"/>
        </p:nvPicPr>
        <p:blipFill>
          <a:blip r:embed="rId2"/>
          <a:stretch>
            <a:fillRect/>
          </a:stretch>
        </p:blipFill>
        <p:spPr>
          <a:xfrm>
            <a:off x="0" y="48398"/>
            <a:ext cx="9353826" cy="661286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1022400" y="1123200"/>
            <a:ext cx="7850187" cy="4363200"/>
          </a:xfrm>
        </p:spPr>
        <p:txBody>
          <a:bodyPr>
            <a:normAutofit/>
          </a:bodyPr>
          <a:lstStyle>
            <a:lvl1pPr marL="0" indent="0">
              <a:buNone/>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
        <p:nvSpPr>
          <p:cNvPr id="5" name="Title 4"/>
          <p:cNvSpPr>
            <a:spLocks noGrp="1"/>
          </p:cNvSpPr>
          <p:nvPr>
            <p:ph type="title"/>
          </p:nvPr>
        </p:nvSpPr>
        <p:spPr/>
        <p:txBody>
          <a:bodyPr/>
          <a:lstStyle/>
          <a:p>
            <a:r>
              <a:rPr lang="en-US"/>
              <a:t>Click to edit Master title style</a:t>
            </a:r>
            <a:endParaRPr lang="da-DK"/>
          </a:p>
        </p:txBody>
      </p:sp>
      <p:pic>
        <p:nvPicPr>
          <p:cNvPr id="7" name="Billede 6" descr="DS OK18-logo cmyk.ai"/>
          <p:cNvPicPr>
            <a:picLocks noChangeAspect="1"/>
          </p:cNvPicPr>
          <p:nvPr userDrawn="1"/>
        </p:nvPicPr>
        <p:blipFill>
          <a:blip r:embed="rId2"/>
          <a:stretch>
            <a:fillRect/>
          </a:stretch>
        </p:blipFill>
        <p:spPr>
          <a:xfrm>
            <a:off x="6605756" y="5085184"/>
            <a:ext cx="3076197" cy="2174776"/>
          </a:xfrm>
          <a:prstGeom prst="rect">
            <a:avLst/>
          </a:prstGeom>
        </p:spPr>
      </p:pic>
    </p:spTree>
    <p:extLst>
      <p:ext uri="{BB962C8B-B14F-4D97-AF65-F5344CB8AC3E}">
        <p14:creationId xmlns:p14="http://schemas.microsoft.com/office/powerpoint/2010/main" val="35607868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88CDD3">
            <a:alpha val="30000"/>
          </a:srgb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22920" y="1124745"/>
            <a:ext cx="7869560" cy="4514056"/>
          </a:xfrm>
          <a:prstGeom prst="rect">
            <a:avLst/>
          </a:prstGeom>
        </p:spPr>
        <p:txBody>
          <a:bodyPr vert="horz" lIns="91440" tIns="45720" rIns="91440" bIns="45720" rtlCol="0">
            <a:noAutofit/>
          </a:bodyPr>
          <a:lstStyle/>
          <a:p>
            <a:pPr lvl="0"/>
            <a:r>
              <a:rPr lang="en-US" dirty="0"/>
              <a:t>Click to edit Master text styles</a:t>
            </a:r>
          </a:p>
          <a:p>
            <a:pPr marL="742950" marR="0" lvl="1" indent="-285750" algn="l" defTabSz="914400" rtl="0" eaLnBrk="1" fontAlgn="auto" latinLnBrk="0" hangingPunct="1">
              <a:lnSpc>
                <a:spcPct val="100000"/>
              </a:lnSpc>
              <a:spcBef>
                <a:spcPct val="20000"/>
              </a:spcBef>
              <a:spcAft>
                <a:spcPts val="1200"/>
              </a:spcAft>
              <a:buClrTx/>
              <a:buSzTx/>
              <a:buFont typeface="Arial" pitchFamily="34" charset="0"/>
              <a:buChar char="–"/>
              <a:tabLst/>
              <a:defRPr/>
            </a:pPr>
            <a:r>
              <a:rPr lang="en-US" dirty="0"/>
              <a:t>Second level</a:t>
            </a:r>
          </a:p>
          <a:p>
            <a:pPr lvl="2"/>
            <a:r>
              <a:rPr lang="en-US" dirty="0"/>
              <a:t>Third level</a:t>
            </a:r>
          </a:p>
          <a:p>
            <a:pPr lvl="3"/>
            <a:r>
              <a:rPr lang="en-US" dirty="0"/>
              <a:t>Fourth level</a:t>
            </a:r>
          </a:p>
          <a:p>
            <a:pPr lvl="4"/>
            <a:r>
              <a:rPr lang="en-US" dirty="0"/>
              <a:t>Fifth level</a:t>
            </a:r>
            <a:endParaRPr lang="da-DK" dirty="0"/>
          </a:p>
        </p:txBody>
      </p:sp>
      <p:pic>
        <p:nvPicPr>
          <p:cNvPr id="7" name="Billede 6"/>
          <p:cNvPicPr>
            <a:picLocks noChangeAspect="1"/>
          </p:cNvPicPr>
          <p:nvPr/>
        </p:nvPicPr>
        <p:blipFill>
          <a:blip r:embed="rId4"/>
          <a:stretch>
            <a:fillRect/>
          </a:stretch>
        </p:blipFill>
        <p:spPr>
          <a:xfrm>
            <a:off x="683568" y="5892800"/>
            <a:ext cx="2159000" cy="406400"/>
          </a:xfrm>
          <a:prstGeom prst="rect">
            <a:avLst/>
          </a:prstGeom>
        </p:spPr>
      </p:pic>
      <p:sp>
        <p:nvSpPr>
          <p:cNvPr id="4" name="Ellipse 3"/>
          <p:cNvSpPr/>
          <p:nvPr userDrawn="1"/>
        </p:nvSpPr>
        <p:spPr>
          <a:xfrm>
            <a:off x="651330" y="136517"/>
            <a:ext cx="1040350" cy="104035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p>
        </p:txBody>
      </p:sp>
      <p:sp>
        <p:nvSpPr>
          <p:cNvPr id="10" name="Ellipse 9"/>
          <p:cNvSpPr/>
          <p:nvPr userDrawn="1"/>
        </p:nvSpPr>
        <p:spPr>
          <a:xfrm>
            <a:off x="-540568" y="620688"/>
            <a:ext cx="1463918" cy="1463918"/>
          </a:xfrm>
          <a:prstGeom prst="ellipse">
            <a:avLst/>
          </a:prstGeom>
          <a:solidFill>
            <a:srgbClr val="88CD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p>
        </p:txBody>
      </p:sp>
      <p:sp>
        <p:nvSpPr>
          <p:cNvPr id="2" name="Title Placeholder 1"/>
          <p:cNvSpPr>
            <a:spLocks noGrp="1"/>
          </p:cNvSpPr>
          <p:nvPr>
            <p:ph type="title"/>
          </p:nvPr>
        </p:nvSpPr>
        <p:spPr>
          <a:xfrm>
            <a:off x="971600" y="274638"/>
            <a:ext cx="7931224" cy="706090"/>
          </a:xfrm>
          <a:prstGeom prst="rect">
            <a:avLst/>
          </a:prstGeom>
        </p:spPr>
        <p:txBody>
          <a:bodyPr vert="horz" lIns="91440" tIns="45720" rIns="91440" bIns="45720" rtlCol="0" anchor="ctr">
            <a:normAutofit/>
          </a:bodyPr>
          <a:lstStyle/>
          <a:p>
            <a:r>
              <a:rPr lang="en-US" dirty="0"/>
              <a:t>Click to edit Master title style</a:t>
            </a:r>
            <a:endParaRPr lang="da-DK" dirty="0"/>
          </a:p>
        </p:txBody>
      </p:sp>
    </p:spTree>
    <p:extLst>
      <p:ext uri="{BB962C8B-B14F-4D97-AF65-F5344CB8AC3E}">
        <p14:creationId xmlns:p14="http://schemas.microsoft.com/office/powerpoint/2010/main" val="3014497229"/>
      </p:ext>
    </p:extLst>
  </p:cSld>
  <p:clrMap bg1="lt1" tx1="dk1" bg2="lt2" tx2="dk2" accent1="accent1" accent2="accent2" accent3="accent3" accent4="accent4" accent5="accent5" accent6="accent6" hlink="hlink" folHlink="folHlink"/>
  <p:sldLayoutIdLst>
    <p:sldLayoutId id="2147483659" r:id="rId1"/>
    <p:sldLayoutId id="2147483658" r:id="rId2"/>
  </p:sldLayoutIdLst>
  <p:txStyles>
    <p:titleStyle>
      <a:lvl1pPr algn="l" defTabSz="914400" rtl="0" eaLnBrk="1" latinLnBrk="0" hangingPunct="1">
        <a:spcBef>
          <a:spcPct val="0"/>
        </a:spcBef>
        <a:buNone/>
        <a:defRPr sz="2800" b="1" kern="1200">
          <a:solidFill>
            <a:srgbClr val="EA5153"/>
          </a:solidFill>
          <a:latin typeface="Verdana" pitchFamily="34" charset="0"/>
          <a:ea typeface="Verdana" pitchFamily="34" charset="0"/>
          <a:cs typeface="Verdana" pitchFamily="34" charset="0"/>
        </a:defRPr>
      </a:lvl1pPr>
    </p:titleStyle>
    <p:bodyStyle>
      <a:lvl1pPr marL="342900" indent="-342900" algn="l" defTabSz="914400" rtl="0" eaLnBrk="1" latinLnBrk="0" hangingPunct="1">
        <a:spcBef>
          <a:spcPct val="20000"/>
        </a:spcBef>
        <a:spcAft>
          <a:spcPts val="1200"/>
        </a:spcAft>
        <a:buFont typeface="Arial" pitchFamily="34" charset="0"/>
        <a:buChar char="•"/>
        <a:defRPr sz="1800" kern="1200">
          <a:solidFill>
            <a:schemeClr val="tx1"/>
          </a:solidFill>
          <a:latin typeface="Verdana" pitchFamily="34" charset="0"/>
          <a:ea typeface="Verdana" pitchFamily="34" charset="0"/>
          <a:cs typeface="Verdana" pitchFamily="34" charset="0"/>
        </a:defRPr>
      </a:lvl1pPr>
      <a:lvl2pPr marL="457200" marR="0" indent="0" algn="l" defTabSz="914400" rtl="0" eaLnBrk="1" fontAlgn="auto" latinLnBrk="0" hangingPunct="1">
        <a:lnSpc>
          <a:spcPct val="100000"/>
        </a:lnSpc>
        <a:spcBef>
          <a:spcPct val="20000"/>
        </a:spcBef>
        <a:spcAft>
          <a:spcPts val="600"/>
        </a:spcAft>
        <a:buClrTx/>
        <a:buSzTx/>
        <a:buFont typeface="Arial" pitchFamily="34" charset="0"/>
        <a:buNone/>
        <a:tabLst/>
        <a:defRPr sz="14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spcAft>
          <a:spcPts val="600"/>
        </a:spcAft>
        <a:buFont typeface="Arial" pitchFamily="34" charset="0"/>
        <a:buChar char="•"/>
        <a:defRPr sz="12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spcAft>
          <a:spcPts val="600"/>
        </a:spcAft>
        <a:buFont typeface="Arial" pitchFamily="34" charset="0"/>
        <a:buChar char="–"/>
        <a:defRPr sz="11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medlem.socialraadgiverne.dk/" TargetMode="External"/><Relationship Id="rId2" Type="http://schemas.openxmlformats.org/officeDocument/2006/relationships/hyperlink" Target="http://www.soocialraadgiverne.dk/ok18"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1022400" y="764704"/>
            <a:ext cx="3909640" cy="4721696"/>
          </a:xfrm>
        </p:spPr>
        <p:txBody>
          <a:bodyPr>
            <a:noAutofit/>
          </a:bodyPr>
          <a:lstStyle/>
          <a:p>
            <a:endParaRPr lang="da-DK" dirty="0"/>
          </a:p>
          <a:p>
            <a:r>
              <a:rPr lang="da-DK" b="1" dirty="0"/>
              <a:t>1) Fra forhandlinger til sammenbrud </a:t>
            </a:r>
            <a:endParaRPr lang="da-DK" dirty="0"/>
          </a:p>
          <a:p>
            <a:pPr marL="342900" indent="-342900">
              <a:lnSpc>
                <a:spcPct val="120000"/>
              </a:lnSpc>
              <a:buFont typeface="Arial"/>
              <a:buChar char="•"/>
            </a:pPr>
            <a:r>
              <a:rPr lang="da-DK" dirty="0"/>
              <a:t>Hvorfor konflikt?</a:t>
            </a:r>
          </a:p>
          <a:p>
            <a:pPr marL="342900" indent="-342900">
              <a:lnSpc>
                <a:spcPct val="120000"/>
              </a:lnSpc>
              <a:buFont typeface="Arial"/>
              <a:buChar char="•"/>
            </a:pPr>
            <a:r>
              <a:rPr lang="da-DK" dirty="0"/>
              <a:t>Hvor er knasterne?</a:t>
            </a:r>
          </a:p>
          <a:p>
            <a:pPr marL="342900" indent="-342900">
              <a:lnSpc>
                <a:spcPct val="120000"/>
              </a:lnSpc>
              <a:buFont typeface="Arial"/>
              <a:buChar char="•"/>
            </a:pPr>
            <a:endParaRPr lang="da-DK" dirty="0"/>
          </a:p>
          <a:p>
            <a:r>
              <a:rPr lang="da-DK" b="1" dirty="0"/>
              <a:t>2) Vi forbereder os på en konflikt</a:t>
            </a:r>
            <a:endParaRPr lang="da-DK" dirty="0"/>
          </a:p>
          <a:p>
            <a:pPr marL="342900" indent="-342900">
              <a:lnSpc>
                <a:spcPct val="120000"/>
              </a:lnSpc>
              <a:buFont typeface="Arial"/>
              <a:buChar char="•"/>
            </a:pPr>
            <a:r>
              <a:rPr lang="da-DK" dirty="0"/>
              <a:t>Hvem er udtaget?</a:t>
            </a:r>
          </a:p>
          <a:p>
            <a:pPr marL="342900" indent="-342900">
              <a:lnSpc>
                <a:spcPct val="120000"/>
              </a:lnSpc>
              <a:buFont typeface="Arial"/>
              <a:buChar char="•"/>
            </a:pPr>
            <a:r>
              <a:rPr lang="da-DK" dirty="0"/>
              <a:t>Økonomisk støtte under en konflikt</a:t>
            </a:r>
          </a:p>
          <a:p>
            <a:pPr marL="342900" indent="-342900">
              <a:lnSpc>
                <a:spcPct val="120000"/>
              </a:lnSpc>
              <a:buFont typeface="Arial"/>
              <a:buChar char="•"/>
            </a:pPr>
            <a:r>
              <a:rPr lang="da-DK" dirty="0"/>
              <a:t>Andre spørgsmål? Find svar hos DS</a:t>
            </a:r>
            <a:r>
              <a:rPr lang="da-DK" sz="1200" dirty="0"/>
              <a:t/>
            </a:r>
            <a:br>
              <a:rPr lang="da-DK" sz="1200" dirty="0"/>
            </a:br>
            <a:endParaRPr lang="da-DK" sz="1200" dirty="0"/>
          </a:p>
          <a:p>
            <a:pPr marL="342900" indent="-342900">
              <a:buFontTx/>
              <a:buChar char="-"/>
            </a:pPr>
            <a:endParaRPr lang="da-DK" dirty="0"/>
          </a:p>
        </p:txBody>
      </p:sp>
      <p:sp>
        <p:nvSpPr>
          <p:cNvPr id="3" name="Titel 2"/>
          <p:cNvSpPr>
            <a:spLocks noGrp="1"/>
          </p:cNvSpPr>
          <p:nvPr>
            <p:ph type="title"/>
          </p:nvPr>
        </p:nvSpPr>
        <p:spPr>
          <a:xfrm>
            <a:off x="971600" y="260648"/>
            <a:ext cx="7931224" cy="720080"/>
          </a:xfrm>
        </p:spPr>
        <p:txBody>
          <a:bodyPr/>
          <a:lstStyle/>
          <a:p>
            <a:r>
              <a:rPr lang="da-DK" dirty="0"/>
              <a:t>Klubmøde</a:t>
            </a:r>
          </a:p>
        </p:txBody>
      </p:sp>
      <p:sp>
        <p:nvSpPr>
          <p:cNvPr id="4" name="Pladsholder til tekst 1"/>
          <p:cNvSpPr txBox="1">
            <a:spLocks/>
          </p:cNvSpPr>
          <p:nvPr/>
        </p:nvSpPr>
        <p:spPr>
          <a:xfrm>
            <a:off x="5220072" y="836712"/>
            <a:ext cx="3528392" cy="4649688"/>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1200"/>
              </a:spcAft>
              <a:buFont typeface="Arial" pitchFamily="34" charset="0"/>
              <a:buNone/>
              <a:defRPr sz="14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spcAft>
                <a:spcPts val="1200"/>
              </a:spcAft>
              <a:buFont typeface="Arial" pitchFamily="34" charset="0"/>
              <a:buChar char="–"/>
              <a:defRPr sz="14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spcAft>
                <a:spcPts val="600"/>
              </a:spcAft>
              <a:buFont typeface="Arial" pitchFamily="34" charset="0"/>
              <a:buChar char="•"/>
              <a:defRPr sz="14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spcAft>
                <a:spcPts val="600"/>
              </a:spcAft>
              <a:buFont typeface="Arial" pitchFamily="34" charset="0"/>
              <a:buChar char="–"/>
              <a:defRPr sz="14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a-DK" sz="2200" dirty="0"/>
              <a:t/>
            </a:r>
            <a:br>
              <a:rPr lang="da-DK" sz="2200" dirty="0"/>
            </a:br>
            <a:r>
              <a:rPr lang="da-DK" b="1" dirty="0"/>
              <a:t>3) Hvad gør vi nu?</a:t>
            </a:r>
          </a:p>
          <a:p>
            <a:pPr marL="285750" indent="-285750">
              <a:lnSpc>
                <a:spcPct val="120000"/>
              </a:lnSpc>
              <a:buFont typeface="Arial"/>
              <a:buChar char="•"/>
            </a:pPr>
            <a:r>
              <a:rPr lang="da-DK" dirty="0"/>
              <a:t>Aktiviteter, happenings osv.</a:t>
            </a:r>
          </a:p>
          <a:p>
            <a:pPr marL="285750" indent="-285750">
              <a:lnSpc>
                <a:spcPct val="120000"/>
              </a:lnSpc>
              <a:buFont typeface="Arial"/>
              <a:buChar char="•"/>
            </a:pPr>
            <a:r>
              <a:rPr lang="da-DK" dirty="0"/>
              <a:t>Vi er mange – og vi står sammen om #</a:t>
            </a:r>
            <a:r>
              <a:rPr lang="da-DK" dirty="0" err="1"/>
              <a:t>EnLøsningForAlle</a:t>
            </a:r>
            <a:endParaRPr lang="da-DK" dirty="0"/>
          </a:p>
          <a:p>
            <a:endParaRPr lang="da-DK"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966428" y="404664"/>
            <a:ext cx="7859216" cy="850106"/>
          </a:xfrm>
        </p:spPr>
        <p:txBody>
          <a:bodyPr>
            <a:normAutofit fontScale="90000"/>
          </a:bodyPr>
          <a:lstStyle/>
          <a:p>
            <a:r>
              <a:rPr lang="da-DK" dirty="0"/>
              <a:t>Fra forhandling til mulig konflikt</a:t>
            </a:r>
            <a:br>
              <a:rPr lang="da-DK" dirty="0"/>
            </a:br>
            <a:endParaRPr lang="da-DK" dirty="0"/>
          </a:p>
        </p:txBody>
      </p:sp>
      <p:pic>
        <p:nvPicPr>
          <p:cNvPr id="5" name="Billede 4"/>
          <p:cNvPicPr>
            <a:picLocks noChangeAspect="1"/>
          </p:cNvPicPr>
          <p:nvPr/>
        </p:nvPicPr>
        <p:blipFill rotWithShape="1">
          <a:blip r:embed="rId3">
            <a:extLst>
              <a:ext uri="{28A0092B-C50C-407E-A947-70E740481C1C}">
                <a14:useLocalDpi xmlns:a14="http://schemas.microsoft.com/office/drawing/2010/main" val="0"/>
              </a:ext>
            </a:extLst>
          </a:blip>
          <a:srcRect l="2279" t="1" r="-6" b="924"/>
          <a:stretch/>
        </p:blipFill>
        <p:spPr>
          <a:xfrm>
            <a:off x="1043952" y="1730384"/>
            <a:ext cx="3096000" cy="3740400"/>
          </a:xfrm>
          <a:prstGeom prst="rect">
            <a:avLst/>
          </a:prstGeom>
        </p:spPr>
      </p:pic>
      <p:sp>
        <p:nvSpPr>
          <p:cNvPr id="6" name="Højrepil 5"/>
          <p:cNvSpPr/>
          <p:nvPr/>
        </p:nvSpPr>
        <p:spPr>
          <a:xfrm>
            <a:off x="4355976" y="2790023"/>
            <a:ext cx="792088" cy="792088"/>
          </a:xfrm>
          <a:prstGeom prst="rightArrow">
            <a:avLst/>
          </a:prstGeom>
          <a:solidFill>
            <a:srgbClr val="88C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7" name="Billede 6"/>
          <p:cNvPicPr>
            <a:picLocks noChangeAspect="1"/>
          </p:cNvPicPr>
          <p:nvPr/>
        </p:nvPicPr>
        <p:blipFill rotWithShape="1">
          <a:blip r:embed="rId4">
            <a:extLst>
              <a:ext uri="{28A0092B-C50C-407E-A947-70E740481C1C}">
                <a14:useLocalDpi xmlns:a14="http://schemas.microsoft.com/office/drawing/2010/main" val="0"/>
              </a:ext>
            </a:extLst>
          </a:blip>
          <a:srcRect l="1193" t="1" r="-58" b="924"/>
          <a:stretch/>
        </p:blipFill>
        <p:spPr>
          <a:xfrm>
            <a:off x="5277600" y="1730384"/>
            <a:ext cx="3135600" cy="3740400"/>
          </a:xfrm>
          <a:prstGeom prst="rect">
            <a:avLst/>
          </a:prstGeom>
        </p:spPr>
      </p:pic>
      <p:sp>
        <p:nvSpPr>
          <p:cNvPr id="9" name="Tekstboks 8"/>
          <p:cNvSpPr txBox="1"/>
          <p:nvPr/>
        </p:nvSpPr>
        <p:spPr>
          <a:xfrm>
            <a:off x="1547664" y="1268760"/>
            <a:ext cx="1800200" cy="369332"/>
          </a:xfrm>
          <a:prstGeom prst="rect">
            <a:avLst/>
          </a:prstGeom>
          <a:noFill/>
        </p:spPr>
        <p:txBody>
          <a:bodyPr wrap="square" rtlCol="0">
            <a:spAutoFit/>
          </a:bodyPr>
          <a:lstStyle/>
          <a:p>
            <a:r>
              <a:rPr lang="da-DK" b="1" dirty="0"/>
              <a:t>September 2016</a:t>
            </a:r>
          </a:p>
        </p:txBody>
      </p:sp>
      <p:sp>
        <p:nvSpPr>
          <p:cNvPr id="10" name="Tekstboks 9"/>
          <p:cNvSpPr txBox="1"/>
          <p:nvPr/>
        </p:nvSpPr>
        <p:spPr>
          <a:xfrm>
            <a:off x="6084168" y="1268760"/>
            <a:ext cx="1800200" cy="369332"/>
          </a:xfrm>
          <a:prstGeom prst="rect">
            <a:avLst/>
          </a:prstGeom>
          <a:noFill/>
        </p:spPr>
        <p:txBody>
          <a:bodyPr wrap="square" rtlCol="0">
            <a:spAutoFit/>
          </a:bodyPr>
          <a:lstStyle/>
          <a:p>
            <a:r>
              <a:rPr lang="da-DK" b="1" dirty="0"/>
              <a:t>Vinteren 2018</a:t>
            </a:r>
          </a:p>
        </p:txBody>
      </p:sp>
    </p:spTree>
    <p:extLst>
      <p:ext uri="{BB962C8B-B14F-4D97-AF65-F5344CB8AC3E}">
        <p14:creationId xmlns:p14="http://schemas.microsoft.com/office/powerpoint/2010/main" val="3457745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971600" y="1196752"/>
            <a:ext cx="7900987" cy="4824536"/>
          </a:xfrm>
        </p:spPr>
        <p:txBody>
          <a:bodyPr>
            <a:normAutofit fontScale="40000" lnSpcReduction="20000"/>
          </a:bodyPr>
          <a:lstStyle/>
          <a:p>
            <a:r>
              <a:rPr lang="da-DK" sz="3500" b="1" dirty="0"/>
              <a:t>Hvad er vores udgangspunkt?</a:t>
            </a:r>
            <a:endParaRPr lang="da-DK" sz="2000" dirty="0"/>
          </a:p>
          <a:p>
            <a:pPr marL="342900" indent="-342900">
              <a:lnSpc>
                <a:spcPct val="150000"/>
              </a:lnSpc>
              <a:buFont typeface="Arial"/>
              <a:buChar char="•"/>
            </a:pPr>
            <a:r>
              <a:rPr lang="da-DK" sz="3300" dirty="0"/>
              <a:t>Krisen er forbi, og vi skal som offentligt ansatte også have del i opsvinget. </a:t>
            </a:r>
          </a:p>
          <a:p>
            <a:pPr marL="342900" indent="-342900">
              <a:lnSpc>
                <a:spcPct val="150000"/>
              </a:lnSpc>
              <a:buFont typeface="Arial"/>
              <a:buChar char="•"/>
            </a:pPr>
            <a:r>
              <a:rPr lang="da-DK" sz="3300" dirty="0"/>
              <a:t>Vi har allerede i tre omgange taget medansvar og accepteret kriseoverenskomster. </a:t>
            </a:r>
          </a:p>
          <a:p>
            <a:pPr marL="342900" indent="-342900">
              <a:lnSpc>
                <a:spcPct val="150000"/>
              </a:lnSpc>
              <a:buFont typeface="Arial"/>
              <a:buChar char="•"/>
            </a:pPr>
            <a:r>
              <a:rPr lang="da-DK" sz="3300" dirty="0"/>
              <a:t>Offentligt ansatte skal nu have en reallønsfremgang, der svarer til de privatansattes. </a:t>
            </a:r>
            <a:br>
              <a:rPr lang="da-DK" sz="3300" dirty="0"/>
            </a:br>
            <a:r>
              <a:rPr lang="da-DK" sz="3300" dirty="0"/>
              <a:t>Vi har ikke krævet en lønfest, men en rimelig lønforbedring.</a:t>
            </a:r>
          </a:p>
          <a:p>
            <a:pPr marL="342900" indent="-342900">
              <a:lnSpc>
                <a:spcPct val="150000"/>
              </a:lnSpc>
              <a:buFont typeface="Arial"/>
              <a:buChar char="•"/>
            </a:pPr>
            <a:r>
              <a:rPr lang="da-DK" sz="3300" dirty="0"/>
              <a:t>Vi vil anerkendes for vores indsats og den opgave, vi løser i samfundet. </a:t>
            </a:r>
          </a:p>
          <a:p>
            <a:pPr marL="342900" indent="-342900">
              <a:lnSpc>
                <a:spcPct val="150000"/>
              </a:lnSpc>
              <a:buFont typeface="Arial"/>
              <a:buChar char="•"/>
            </a:pPr>
            <a:r>
              <a:rPr lang="da-DK" sz="3300" dirty="0"/>
              <a:t>Vi er 800.000 ansatte, som rammes af udhulingen af de offentlige overenskomster. </a:t>
            </a:r>
            <a:br>
              <a:rPr lang="da-DK" sz="3300" dirty="0"/>
            </a:br>
            <a:r>
              <a:rPr lang="da-DK" sz="3300" dirty="0"/>
              <a:t>Det vedrører os alle. </a:t>
            </a:r>
          </a:p>
          <a:p>
            <a:pPr marL="342900" indent="-342900">
              <a:lnSpc>
                <a:spcPct val="150000"/>
              </a:lnSpc>
              <a:buFont typeface="Arial"/>
              <a:buChar char="•"/>
            </a:pPr>
            <a:r>
              <a:rPr lang="da-DK" sz="3300" b="1" dirty="0"/>
              <a:t>Vi ønsker os #</a:t>
            </a:r>
            <a:r>
              <a:rPr lang="da-DK" sz="3300" b="1" dirty="0" err="1"/>
              <a:t>EnLøsningForAlle</a:t>
            </a:r>
            <a:endParaRPr lang="da-DK" sz="3300" b="1" dirty="0"/>
          </a:p>
        </p:txBody>
      </p:sp>
      <p:sp>
        <p:nvSpPr>
          <p:cNvPr id="3" name="Titel 2"/>
          <p:cNvSpPr>
            <a:spLocks noGrp="1"/>
          </p:cNvSpPr>
          <p:nvPr>
            <p:ph type="title"/>
          </p:nvPr>
        </p:nvSpPr>
        <p:spPr>
          <a:xfrm>
            <a:off x="971600" y="116632"/>
            <a:ext cx="7931224" cy="1008112"/>
          </a:xfrm>
        </p:spPr>
        <p:txBody>
          <a:bodyPr>
            <a:normAutofit/>
          </a:bodyPr>
          <a:lstStyle/>
          <a:p>
            <a:r>
              <a:rPr lang="da-DK" dirty="0"/>
              <a:t>Hvorfor konflikt? </a:t>
            </a:r>
          </a:p>
        </p:txBody>
      </p:sp>
    </p:spTree>
    <p:extLst>
      <p:ext uri="{BB962C8B-B14F-4D97-AF65-F5344CB8AC3E}">
        <p14:creationId xmlns:p14="http://schemas.microsoft.com/office/powerpoint/2010/main" val="2874859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1022400" y="1154032"/>
            <a:ext cx="7850187" cy="4363200"/>
          </a:xfrm>
        </p:spPr>
        <p:txBody>
          <a:bodyPr>
            <a:normAutofit/>
          </a:bodyPr>
          <a:lstStyle/>
          <a:p>
            <a:pPr marL="285750" indent="-285750">
              <a:buFont typeface="Arial"/>
              <a:buChar char="•"/>
            </a:pPr>
            <a:r>
              <a:rPr lang="da-DK" dirty="0"/>
              <a:t>Den økonomiske ramme</a:t>
            </a:r>
          </a:p>
          <a:p>
            <a:pPr marL="285750" indent="-285750">
              <a:buFont typeface="Arial"/>
              <a:buChar char="•"/>
            </a:pPr>
            <a:r>
              <a:rPr lang="da-DK" dirty="0"/>
              <a:t>Seniorvilkår</a:t>
            </a:r>
          </a:p>
          <a:p>
            <a:pPr marL="285750" indent="-285750">
              <a:buFont typeface="Arial"/>
              <a:buChar char="•"/>
            </a:pPr>
            <a:r>
              <a:rPr lang="da-DK" dirty="0"/>
              <a:t>Undervisernes arbejdstid og spisepausen</a:t>
            </a:r>
          </a:p>
          <a:p>
            <a:pPr marL="285750" indent="-285750">
              <a:buFont typeface="Arial"/>
              <a:buChar char="•"/>
            </a:pPr>
            <a:r>
              <a:rPr lang="da-DK" dirty="0"/>
              <a:t>Reguleringsordning og </a:t>
            </a:r>
            <a:r>
              <a:rPr lang="da-DK" dirty="0" err="1"/>
              <a:t>privatlønsværn</a:t>
            </a:r>
            <a:endParaRPr lang="da-DK" dirty="0"/>
          </a:p>
          <a:p>
            <a:pPr marL="342900" indent="-342900">
              <a:buFontTx/>
              <a:buChar char="-"/>
            </a:pPr>
            <a:endParaRPr lang="da-DK" sz="2400" dirty="0"/>
          </a:p>
        </p:txBody>
      </p:sp>
      <p:sp>
        <p:nvSpPr>
          <p:cNvPr id="3" name="Titel 2"/>
          <p:cNvSpPr>
            <a:spLocks noGrp="1"/>
          </p:cNvSpPr>
          <p:nvPr>
            <p:ph type="title"/>
          </p:nvPr>
        </p:nvSpPr>
        <p:spPr/>
        <p:txBody>
          <a:bodyPr>
            <a:normAutofit/>
          </a:bodyPr>
          <a:lstStyle/>
          <a:p>
            <a:r>
              <a:rPr lang="da-DK" sz="2800" dirty="0"/>
              <a:t>De store knaster</a:t>
            </a:r>
          </a:p>
        </p:txBody>
      </p:sp>
      <p:pic>
        <p:nvPicPr>
          <p:cNvPr id="4" name="Billede 3" descr="untitl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7944" y="3140968"/>
            <a:ext cx="4581164" cy="2574032"/>
          </a:xfrm>
          <a:prstGeom prst="rect">
            <a:avLst/>
          </a:prstGeom>
        </p:spPr>
      </p:pic>
    </p:spTree>
    <p:extLst>
      <p:ext uri="{BB962C8B-B14F-4D97-AF65-F5344CB8AC3E}">
        <p14:creationId xmlns:p14="http://schemas.microsoft.com/office/powerpoint/2010/main" val="2999420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971600" y="1412776"/>
            <a:ext cx="7994203" cy="4075168"/>
          </a:xfrm>
        </p:spPr>
        <p:txBody>
          <a:bodyPr>
            <a:normAutofit/>
          </a:bodyPr>
          <a:lstStyle/>
          <a:p>
            <a:pPr>
              <a:lnSpc>
                <a:spcPct val="120000"/>
              </a:lnSpc>
            </a:pPr>
            <a:r>
              <a:rPr lang="da-DK" b="1" dirty="0"/>
              <a:t>Den økonomiske ramme 2018-2020</a:t>
            </a:r>
            <a:endParaRPr lang="da-DK" dirty="0"/>
          </a:p>
          <a:p>
            <a:pPr marL="285750" indent="-285750">
              <a:buFont typeface="Arial"/>
              <a:buChar char="•"/>
            </a:pPr>
            <a:r>
              <a:rPr lang="da-DK" b="1" dirty="0"/>
              <a:t>Vores udspil </a:t>
            </a:r>
            <a:r>
              <a:rPr lang="da-DK" dirty="0"/>
              <a:t>til KL: 8,6 %</a:t>
            </a:r>
          </a:p>
          <a:p>
            <a:pPr marL="742950" lvl="1" indent="-285750">
              <a:buFont typeface="Lucida Grande"/>
              <a:buChar char="-"/>
            </a:pPr>
            <a:r>
              <a:rPr lang="da-DK" sz="1200" dirty="0"/>
              <a:t>2018: 2,8 %</a:t>
            </a:r>
          </a:p>
          <a:p>
            <a:pPr marL="742950" lvl="1" indent="-285750">
              <a:buFont typeface="Lucida Grande"/>
              <a:buChar char="-"/>
            </a:pPr>
            <a:r>
              <a:rPr lang="da-DK" sz="1200" dirty="0"/>
              <a:t>2019: 2,9 %</a:t>
            </a:r>
          </a:p>
          <a:p>
            <a:pPr marL="742950" lvl="1" indent="-285750">
              <a:buFont typeface="Lucida Grande"/>
              <a:buChar char="-"/>
            </a:pPr>
            <a:r>
              <a:rPr lang="da-DK" sz="1200" dirty="0"/>
              <a:t>2020: 2,9 %</a:t>
            </a:r>
            <a:br>
              <a:rPr lang="da-DK" sz="1200" dirty="0"/>
            </a:br>
            <a:endParaRPr lang="da-DK" dirty="0"/>
          </a:p>
          <a:p>
            <a:pPr marL="285750" indent="-285750">
              <a:buFont typeface="Arial"/>
              <a:buChar char="•"/>
            </a:pPr>
            <a:r>
              <a:rPr lang="da-DK" b="1" dirty="0"/>
              <a:t>KL’s udspil</a:t>
            </a:r>
            <a:r>
              <a:rPr lang="da-DK" dirty="0"/>
              <a:t>: ??? – mundtligt: 6,6 % </a:t>
            </a:r>
          </a:p>
          <a:p>
            <a:endParaRPr lang="da-DK" sz="2400" dirty="0"/>
          </a:p>
        </p:txBody>
      </p:sp>
      <p:sp>
        <p:nvSpPr>
          <p:cNvPr id="3" name="Titel 2"/>
          <p:cNvSpPr>
            <a:spLocks noGrp="1"/>
          </p:cNvSpPr>
          <p:nvPr>
            <p:ph type="title"/>
          </p:nvPr>
        </p:nvSpPr>
        <p:spPr>
          <a:xfrm>
            <a:off x="971600" y="332656"/>
            <a:ext cx="7931224" cy="994122"/>
          </a:xfrm>
        </p:spPr>
        <p:txBody>
          <a:bodyPr>
            <a:normAutofit/>
          </a:bodyPr>
          <a:lstStyle/>
          <a:p>
            <a:r>
              <a:rPr lang="da-DK" sz="1600" dirty="0">
                <a:solidFill>
                  <a:srgbClr val="000000"/>
                </a:solidFill>
              </a:rPr>
              <a:t>DE STORE KNASTER </a:t>
            </a:r>
            <a:r>
              <a:rPr lang="da-DK" sz="4400" dirty="0"/>
              <a:t/>
            </a:r>
            <a:br>
              <a:rPr lang="da-DK" sz="4400" dirty="0"/>
            </a:br>
            <a:r>
              <a:rPr lang="da-DK" dirty="0"/>
              <a:t>Løn</a:t>
            </a:r>
          </a:p>
        </p:txBody>
      </p:sp>
    </p:spTree>
    <p:extLst>
      <p:ext uri="{BB962C8B-B14F-4D97-AF65-F5344CB8AC3E}">
        <p14:creationId xmlns:p14="http://schemas.microsoft.com/office/powerpoint/2010/main" val="3940114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971600" y="1412776"/>
            <a:ext cx="7900987" cy="4104456"/>
          </a:xfrm>
        </p:spPr>
        <p:txBody>
          <a:bodyPr>
            <a:normAutofit/>
          </a:bodyPr>
          <a:lstStyle/>
          <a:p>
            <a:pPr>
              <a:lnSpc>
                <a:spcPct val="120000"/>
              </a:lnSpc>
            </a:pPr>
            <a:r>
              <a:rPr lang="da-DK" b="1" dirty="0"/>
              <a:t>Seniorvilkår</a:t>
            </a:r>
          </a:p>
          <a:p>
            <a:pPr>
              <a:lnSpc>
                <a:spcPct val="120000"/>
              </a:lnSpc>
            </a:pPr>
            <a:r>
              <a:rPr lang="da-DK" i="1" dirty="0"/>
              <a:t>Vores krav</a:t>
            </a:r>
            <a:r>
              <a:rPr lang="da-DK" dirty="0"/>
              <a:t>: </a:t>
            </a:r>
          </a:p>
          <a:p>
            <a:pPr marL="285750" indent="-285750">
              <a:lnSpc>
                <a:spcPct val="120000"/>
              </a:lnSpc>
              <a:buFont typeface="Arial"/>
              <a:buChar char="•"/>
            </a:pPr>
            <a:r>
              <a:rPr lang="da-DK" dirty="0"/>
              <a:t>Bedre vilkår for seniorer</a:t>
            </a:r>
          </a:p>
          <a:p>
            <a:pPr>
              <a:lnSpc>
                <a:spcPct val="120000"/>
              </a:lnSpc>
            </a:pPr>
            <a:r>
              <a:rPr lang="da-DK" i="1" dirty="0"/>
              <a:t>KL’s krav</a:t>
            </a:r>
            <a:r>
              <a:rPr lang="da-DK" dirty="0"/>
              <a:t>: </a:t>
            </a:r>
          </a:p>
          <a:p>
            <a:pPr marL="285750" indent="-285750">
              <a:lnSpc>
                <a:spcPct val="120000"/>
              </a:lnSpc>
              <a:buFont typeface="Arial"/>
              <a:buChar char="•"/>
            </a:pPr>
            <a:r>
              <a:rPr lang="da-DK" dirty="0"/>
              <a:t>Seniordage følger folkepensionsalder</a:t>
            </a:r>
          </a:p>
          <a:p>
            <a:pPr marL="342900" indent="-342900">
              <a:buFont typeface="Verdana" pitchFamily="34" charset="0"/>
              <a:buChar char="–"/>
            </a:pPr>
            <a:endParaRPr lang="da-DK" dirty="0"/>
          </a:p>
        </p:txBody>
      </p:sp>
      <p:sp>
        <p:nvSpPr>
          <p:cNvPr id="5" name="Titel 2"/>
          <p:cNvSpPr txBox="1">
            <a:spLocks/>
          </p:cNvSpPr>
          <p:nvPr/>
        </p:nvSpPr>
        <p:spPr>
          <a:xfrm>
            <a:off x="971600" y="332656"/>
            <a:ext cx="7931224" cy="99412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a:solidFill>
                  <a:srgbClr val="EA5153"/>
                </a:solidFill>
                <a:latin typeface="Verdana" pitchFamily="34" charset="0"/>
                <a:ea typeface="Verdana" pitchFamily="34" charset="0"/>
                <a:cs typeface="Verdana" pitchFamily="34" charset="0"/>
              </a:defRPr>
            </a:lvl1pPr>
          </a:lstStyle>
          <a:p>
            <a:r>
              <a:rPr lang="da-DK" sz="1600" dirty="0">
                <a:solidFill>
                  <a:srgbClr val="000000"/>
                </a:solidFill>
              </a:rPr>
              <a:t>DE STORE KNASTER </a:t>
            </a:r>
            <a:r>
              <a:rPr lang="da-DK" sz="4400" dirty="0"/>
              <a:t/>
            </a:r>
            <a:br>
              <a:rPr lang="da-DK" sz="4400" dirty="0"/>
            </a:br>
            <a:r>
              <a:rPr lang="da-DK" dirty="0"/>
              <a:t>Seniorvilkår</a:t>
            </a:r>
          </a:p>
        </p:txBody>
      </p:sp>
    </p:spTree>
    <p:extLst>
      <p:ext uri="{BB962C8B-B14F-4D97-AF65-F5344CB8AC3E}">
        <p14:creationId xmlns:p14="http://schemas.microsoft.com/office/powerpoint/2010/main" val="3433662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971600" y="1412776"/>
            <a:ext cx="7900987" cy="4104456"/>
          </a:xfrm>
        </p:spPr>
        <p:txBody>
          <a:bodyPr>
            <a:normAutofit/>
          </a:bodyPr>
          <a:lstStyle/>
          <a:p>
            <a:pPr>
              <a:lnSpc>
                <a:spcPct val="120000"/>
              </a:lnSpc>
            </a:pPr>
            <a:r>
              <a:rPr lang="da-DK" b="1" dirty="0"/>
              <a:t>Undervisernes arbejdstid – spisepausen</a:t>
            </a:r>
          </a:p>
          <a:p>
            <a:pPr>
              <a:lnSpc>
                <a:spcPct val="120000"/>
              </a:lnSpc>
            </a:pPr>
            <a:r>
              <a:rPr lang="da-DK" i="1" dirty="0"/>
              <a:t>Vores krav:</a:t>
            </a:r>
          </a:p>
          <a:p>
            <a:pPr marL="285750" indent="-285750">
              <a:lnSpc>
                <a:spcPct val="120000"/>
              </a:lnSpc>
              <a:buFont typeface="Arial"/>
              <a:buChar char="•"/>
            </a:pPr>
            <a:r>
              <a:rPr lang="da-DK" dirty="0"/>
              <a:t>Reelle forhandlinger om arbejdstid</a:t>
            </a:r>
          </a:p>
          <a:p>
            <a:pPr marL="285750" indent="-285750">
              <a:lnSpc>
                <a:spcPct val="120000"/>
              </a:lnSpc>
              <a:buFont typeface="Arial"/>
              <a:buChar char="•"/>
            </a:pPr>
            <a:r>
              <a:rPr lang="da-DK" dirty="0"/>
              <a:t>Spisepausen er en del af overenskomstgrundlaget</a:t>
            </a:r>
          </a:p>
          <a:p>
            <a:pPr>
              <a:lnSpc>
                <a:spcPct val="120000"/>
              </a:lnSpc>
            </a:pPr>
            <a:endParaRPr lang="da-DK" sz="2400" dirty="0"/>
          </a:p>
        </p:txBody>
      </p:sp>
      <p:sp>
        <p:nvSpPr>
          <p:cNvPr id="3" name="Titel 2"/>
          <p:cNvSpPr>
            <a:spLocks noGrp="1"/>
          </p:cNvSpPr>
          <p:nvPr>
            <p:ph type="title"/>
          </p:nvPr>
        </p:nvSpPr>
        <p:spPr>
          <a:xfrm>
            <a:off x="971600" y="476672"/>
            <a:ext cx="7931224" cy="706090"/>
          </a:xfrm>
        </p:spPr>
        <p:txBody>
          <a:bodyPr>
            <a:normAutofit fontScale="90000"/>
          </a:bodyPr>
          <a:lstStyle/>
          <a:p>
            <a:r>
              <a:rPr lang="da-DK" sz="1800" dirty="0">
                <a:solidFill>
                  <a:schemeClr val="tx1"/>
                </a:solidFill>
              </a:rPr>
              <a:t>DE STORE KNASTER </a:t>
            </a:r>
            <a:r>
              <a:rPr lang="da-DK" sz="2800" dirty="0"/>
              <a:t/>
            </a:r>
            <a:br>
              <a:rPr lang="da-DK" sz="2800" dirty="0"/>
            </a:br>
            <a:r>
              <a:rPr lang="da-DK" sz="3100" dirty="0"/>
              <a:t>Arbejdstid, spisepausen</a:t>
            </a:r>
          </a:p>
        </p:txBody>
      </p:sp>
      <p:pic>
        <p:nvPicPr>
          <p:cNvPr id="4" name="Billede 3" descr="20080501-150906-5 23m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5859" y="3356992"/>
            <a:ext cx="4222472" cy="2376264"/>
          </a:xfrm>
          <a:prstGeom prst="rect">
            <a:avLst/>
          </a:prstGeom>
        </p:spPr>
      </p:pic>
    </p:spTree>
    <p:extLst>
      <p:ext uri="{BB962C8B-B14F-4D97-AF65-F5344CB8AC3E}">
        <p14:creationId xmlns:p14="http://schemas.microsoft.com/office/powerpoint/2010/main" val="3762967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971600" y="1412776"/>
            <a:ext cx="7900987" cy="4104456"/>
          </a:xfrm>
        </p:spPr>
        <p:txBody>
          <a:bodyPr wrap="none">
            <a:noAutofit/>
          </a:bodyPr>
          <a:lstStyle/>
          <a:p>
            <a:r>
              <a:rPr lang="da-DK" b="1" dirty="0"/>
              <a:t>Reguleringsordning og </a:t>
            </a:r>
            <a:r>
              <a:rPr lang="da-DK" b="1" dirty="0" err="1"/>
              <a:t>privatlønsværn</a:t>
            </a:r>
            <a:r>
              <a:rPr lang="da-DK" b="1" dirty="0"/>
              <a:t/>
            </a:r>
            <a:br>
              <a:rPr lang="da-DK" b="1" dirty="0"/>
            </a:br>
            <a:endParaRPr lang="da-DK" b="1" dirty="0"/>
          </a:p>
          <a:p>
            <a:r>
              <a:rPr lang="da-DK" i="1" dirty="0"/>
              <a:t>Vores krav:</a:t>
            </a:r>
          </a:p>
          <a:p>
            <a:pPr marL="285750" indent="-285750">
              <a:buFont typeface="Arial"/>
              <a:buChar char="•"/>
            </a:pPr>
            <a:r>
              <a:rPr lang="da-DK" dirty="0"/>
              <a:t>Afskaffelse af </a:t>
            </a:r>
            <a:r>
              <a:rPr lang="da-DK" dirty="0" err="1"/>
              <a:t>privatlønsværnet</a:t>
            </a:r>
            <a:r>
              <a:rPr lang="da-DK" dirty="0"/>
              <a:t/>
            </a:r>
            <a:br>
              <a:rPr lang="da-DK" dirty="0"/>
            </a:br>
            <a:endParaRPr lang="da-DK" i="1" dirty="0"/>
          </a:p>
          <a:p>
            <a:r>
              <a:rPr lang="da-DK" i="1" dirty="0"/>
              <a:t>Reguleringsordningen siden 1987:</a:t>
            </a:r>
          </a:p>
          <a:p>
            <a:pPr marL="285750" indent="-285750">
              <a:buFont typeface="Arial"/>
              <a:buChar char="•"/>
            </a:pPr>
            <a:r>
              <a:rPr lang="da-DK" dirty="0"/>
              <a:t>De offentlige og private lønninger følges ad</a:t>
            </a:r>
            <a:br>
              <a:rPr lang="da-DK" dirty="0"/>
            </a:br>
            <a:endParaRPr lang="da-DK" dirty="0"/>
          </a:p>
          <a:p>
            <a:r>
              <a:rPr lang="da-DK" i="1" dirty="0" err="1"/>
              <a:t>Privatlønsværn</a:t>
            </a:r>
            <a:r>
              <a:rPr lang="da-DK" i="1" dirty="0"/>
              <a:t> siden 2015:</a:t>
            </a:r>
          </a:p>
          <a:p>
            <a:pPr marL="285750" indent="-285750">
              <a:buFont typeface="Arial"/>
              <a:buChar char="•"/>
            </a:pPr>
            <a:r>
              <a:rPr lang="da-DK" dirty="0"/>
              <a:t>Offentlige lønninger reguleres mere ned end op</a:t>
            </a:r>
          </a:p>
          <a:p>
            <a:pPr marL="342900" indent="-342900">
              <a:buFontTx/>
              <a:buChar char="-"/>
            </a:pPr>
            <a:endParaRPr lang="da-DK" sz="2400" dirty="0"/>
          </a:p>
        </p:txBody>
      </p:sp>
      <p:sp>
        <p:nvSpPr>
          <p:cNvPr id="5" name="Titel 2"/>
          <p:cNvSpPr txBox="1">
            <a:spLocks/>
          </p:cNvSpPr>
          <p:nvPr/>
        </p:nvSpPr>
        <p:spPr>
          <a:xfrm>
            <a:off x="971600" y="332656"/>
            <a:ext cx="7931224" cy="99412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a:solidFill>
                  <a:srgbClr val="EA5153"/>
                </a:solidFill>
                <a:latin typeface="Verdana" pitchFamily="34" charset="0"/>
                <a:ea typeface="Verdana" pitchFamily="34" charset="0"/>
                <a:cs typeface="Verdana" pitchFamily="34" charset="0"/>
              </a:defRPr>
            </a:lvl1pPr>
          </a:lstStyle>
          <a:p>
            <a:r>
              <a:rPr lang="da-DK" sz="1600" dirty="0">
                <a:solidFill>
                  <a:srgbClr val="000000"/>
                </a:solidFill>
              </a:rPr>
              <a:t>DE STORE KNASTER </a:t>
            </a:r>
            <a:r>
              <a:rPr lang="da-DK" sz="4400" dirty="0"/>
              <a:t/>
            </a:r>
            <a:br>
              <a:rPr lang="da-DK" sz="4400" dirty="0"/>
            </a:br>
            <a:r>
              <a:rPr lang="da-DK" dirty="0"/>
              <a:t>Reguleringsordning</a:t>
            </a:r>
          </a:p>
        </p:txBody>
      </p:sp>
    </p:spTree>
    <p:extLst>
      <p:ext uri="{BB962C8B-B14F-4D97-AF65-F5344CB8AC3E}">
        <p14:creationId xmlns:p14="http://schemas.microsoft.com/office/powerpoint/2010/main" val="1678473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34146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608" y="1628800"/>
            <a:ext cx="7128792" cy="4104456"/>
          </a:xfrm>
          <a:prstGeom prst="rect">
            <a:avLst/>
          </a:prstGeom>
        </p:spPr>
      </p:pic>
      <p:sp>
        <p:nvSpPr>
          <p:cNvPr id="3" name="Titel 2"/>
          <p:cNvSpPr>
            <a:spLocks noGrp="1"/>
          </p:cNvSpPr>
          <p:nvPr>
            <p:ph type="title"/>
          </p:nvPr>
        </p:nvSpPr>
        <p:spPr/>
        <p:txBody>
          <a:bodyPr/>
          <a:lstStyle/>
          <a:p>
            <a:r>
              <a:rPr lang="da-DK" dirty="0"/>
              <a:t>Vi arbejder fortsat for et forlig</a:t>
            </a:r>
          </a:p>
        </p:txBody>
      </p:sp>
      <p:sp>
        <p:nvSpPr>
          <p:cNvPr id="2" name="Pladsholder til tekst 1"/>
          <p:cNvSpPr>
            <a:spLocks noGrp="1"/>
          </p:cNvSpPr>
          <p:nvPr>
            <p:ph type="body" sz="quarter" idx="10"/>
          </p:nvPr>
        </p:nvSpPr>
        <p:spPr>
          <a:xfrm>
            <a:off x="971600" y="764704"/>
            <a:ext cx="7900987" cy="4793704"/>
          </a:xfrm>
        </p:spPr>
        <p:txBody>
          <a:bodyPr>
            <a:normAutofit/>
          </a:bodyPr>
          <a:lstStyle/>
          <a:p>
            <a:endParaRPr lang="da-DK" b="1" dirty="0"/>
          </a:p>
          <a:p>
            <a:r>
              <a:rPr lang="da-DK" b="1" dirty="0"/>
              <a:t>– men vi forbereder os på konflikt</a:t>
            </a:r>
          </a:p>
        </p:txBody>
      </p:sp>
    </p:spTree>
    <p:extLst>
      <p:ext uri="{BB962C8B-B14F-4D97-AF65-F5344CB8AC3E}">
        <p14:creationId xmlns:p14="http://schemas.microsoft.com/office/powerpoint/2010/main" val="1635039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p:txBody>
          <a:bodyPr>
            <a:noAutofit/>
          </a:bodyPr>
          <a:lstStyle/>
          <a:p>
            <a:pPr>
              <a:lnSpc>
                <a:spcPct val="120000"/>
              </a:lnSpc>
            </a:pPr>
            <a:r>
              <a:rPr lang="da-DK" sz="1500" dirty="0"/>
              <a:t>DS yder økonomisk støtte til medlemmerne i forbindelse med en konflikt.</a:t>
            </a:r>
          </a:p>
          <a:p>
            <a:pPr>
              <a:lnSpc>
                <a:spcPct val="120000"/>
              </a:lnSpc>
            </a:pPr>
            <a:r>
              <a:rPr lang="da-DK" sz="1500" dirty="0"/>
              <a:t>Hovebestyrelsen har valgt at støtte medlemmerne via en </a:t>
            </a:r>
            <a:r>
              <a:rPr lang="da-DK" sz="1500" b="1" dirty="0"/>
              <a:t>lånemodel</a:t>
            </a:r>
          </a:p>
          <a:p>
            <a:pPr>
              <a:lnSpc>
                <a:spcPct val="120000"/>
              </a:lnSpc>
            </a:pPr>
            <a:r>
              <a:rPr lang="da-DK" sz="1500" dirty="0"/>
              <a:t/>
            </a:r>
            <a:br>
              <a:rPr lang="da-DK" sz="1500" dirty="0"/>
            </a:br>
            <a:r>
              <a:rPr lang="da-DK" sz="1500" i="1" dirty="0"/>
              <a:t>Modellen skal sikre to hensyn:</a:t>
            </a:r>
            <a:endParaRPr lang="da-DK" sz="1500" b="1" i="1" dirty="0"/>
          </a:p>
          <a:p>
            <a:pPr marL="342900" indent="-342900">
              <a:lnSpc>
                <a:spcPct val="120000"/>
              </a:lnSpc>
              <a:buAutoNum type="arabicParenR"/>
            </a:pPr>
            <a:r>
              <a:rPr lang="da-DK" sz="1500" dirty="0"/>
              <a:t>Den er </a:t>
            </a:r>
            <a:r>
              <a:rPr lang="da-DK" sz="1500" b="1" dirty="0"/>
              <a:t>solidarisk </a:t>
            </a:r>
            <a:r>
              <a:rPr lang="da-DK" sz="1500" dirty="0"/>
              <a:t>- den stiller alle medlemmer – uanset om de er i strejke eller ej – så lige som muligt.</a:t>
            </a:r>
            <a:br>
              <a:rPr lang="da-DK" sz="1500" dirty="0"/>
            </a:br>
            <a:endParaRPr lang="da-DK" sz="1500" dirty="0"/>
          </a:p>
          <a:p>
            <a:pPr marL="342900" lvl="0" indent="-342900">
              <a:lnSpc>
                <a:spcPct val="120000"/>
              </a:lnSpc>
              <a:buFont typeface="Arial" pitchFamily="34" charset="0"/>
              <a:buAutoNum type="arabicParenR"/>
            </a:pPr>
            <a:r>
              <a:rPr lang="da-DK" sz="1500" dirty="0"/>
              <a:t>Den skal sikre, at </a:t>
            </a:r>
            <a:r>
              <a:rPr lang="da-DK" sz="1500" b="1" dirty="0"/>
              <a:t>DS kan holde til en længerevarende konflikt </a:t>
            </a:r>
            <a:r>
              <a:rPr lang="da-DK" sz="1500" dirty="0"/>
              <a:t>– </a:t>
            </a:r>
            <a:br>
              <a:rPr lang="da-DK" sz="1500" dirty="0"/>
            </a:br>
            <a:r>
              <a:rPr lang="da-DK" sz="1500" dirty="0"/>
              <a:t>Jo længere, vi kan holde, desto større pres kan vi lægge på arbejdsgiver.</a:t>
            </a:r>
          </a:p>
          <a:p>
            <a:endParaRPr lang="da-DK" dirty="0"/>
          </a:p>
          <a:p>
            <a:r>
              <a:rPr lang="da-DK" dirty="0"/>
              <a:t/>
            </a:r>
            <a:br>
              <a:rPr lang="da-DK" dirty="0"/>
            </a:br>
            <a:endParaRPr lang="da-DK" dirty="0"/>
          </a:p>
        </p:txBody>
      </p:sp>
      <p:sp>
        <p:nvSpPr>
          <p:cNvPr id="3" name="Titel 2"/>
          <p:cNvSpPr>
            <a:spLocks noGrp="1"/>
          </p:cNvSpPr>
          <p:nvPr>
            <p:ph type="title"/>
          </p:nvPr>
        </p:nvSpPr>
        <p:spPr/>
        <p:txBody>
          <a:bodyPr>
            <a:normAutofit/>
          </a:bodyPr>
          <a:lstStyle/>
          <a:p>
            <a:r>
              <a:rPr lang="da-DK" sz="2800" dirty="0"/>
              <a:t>Økonomisk støtte under en konflikt</a:t>
            </a:r>
          </a:p>
        </p:txBody>
      </p:sp>
    </p:spTree>
    <p:extLst>
      <p:ext uri="{BB962C8B-B14F-4D97-AF65-F5344CB8AC3E}">
        <p14:creationId xmlns:p14="http://schemas.microsoft.com/office/powerpoint/2010/main" val="316847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1022401" y="1123200"/>
            <a:ext cx="6141887" cy="4363200"/>
          </a:xfrm>
        </p:spPr>
        <p:txBody>
          <a:bodyPr/>
          <a:lstStyle/>
          <a:p>
            <a:pPr>
              <a:lnSpc>
                <a:spcPct val="120000"/>
              </a:lnSpc>
            </a:pPr>
            <a:r>
              <a:rPr lang="da-DK" b="1" dirty="0"/>
              <a:t>Hvor meget?</a:t>
            </a:r>
          </a:p>
          <a:p>
            <a:pPr>
              <a:lnSpc>
                <a:spcPct val="120000"/>
              </a:lnSpc>
            </a:pPr>
            <a:r>
              <a:rPr lang="da-DK" dirty="0"/>
              <a:t>I tilfælde af </a:t>
            </a:r>
            <a:r>
              <a:rPr lang="da-DK" b="1" dirty="0"/>
              <a:t>en begrænset konflikt i omfang og tid </a:t>
            </a:r>
            <a:r>
              <a:rPr lang="da-DK" dirty="0"/>
              <a:t>vil medlemmer af DS kunne modtage ca. 20.000 kr. pr. måned, </a:t>
            </a:r>
            <a:br>
              <a:rPr lang="da-DK" dirty="0"/>
            </a:br>
            <a:r>
              <a:rPr lang="da-DK" dirty="0"/>
              <a:t>dvs. ca. 1.053 kr. pr. hverdag strejken varer. Det svarer til gennemsnitslønnen for en socialrådgiver efter skat – fratrukket ferie og pension. </a:t>
            </a:r>
            <a:br>
              <a:rPr lang="da-DK" dirty="0"/>
            </a:br>
            <a:endParaRPr lang="da-DK" dirty="0"/>
          </a:p>
          <a:p>
            <a:pPr>
              <a:lnSpc>
                <a:spcPct val="120000"/>
              </a:lnSpc>
            </a:pPr>
            <a:r>
              <a:rPr lang="da-DK" dirty="0"/>
              <a:t>I tilfælde af </a:t>
            </a:r>
            <a:r>
              <a:rPr lang="da-DK" b="1" dirty="0"/>
              <a:t>en længerevarende konflikt eller storkonflikt</a:t>
            </a:r>
            <a:r>
              <a:rPr lang="da-DK" dirty="0"/>
              <a:t> (f.eks. en lockout) vil medlemmer af DS kunne modtage ca. 12.000 kr. pr. måned, dvs. ca. 632 kr. pr. hverdag konflikten varer, svarende til højeste udbetalte dagpengesats efter skat.</a:t>
            </a:r>
          </a:p>
          <a:p>
            <a:endParaRPr lang="da-DK" b="1" dirty="0"/>
          </a:p>
        </p:txBody>
      </p:sp>
      <p:sp>
        <p:nvSpPr>
          <p:cNvPr id="3" name="Titel 2"/>
          <p:cNvSpPr>
            <a:spLocks noGrp="1"/>
          </p:cNvSpPr>
          <p:nvPr>
            <p:ph type="title"/>
          </p:nvPr>
        </p:nvSpPr>
        <p:spPr/>
        <p:txBody>
          <a:bodyPr>
            <a:normAutofit/>
          </a:bodyPr>
          <a:lstStyle/>
          <a:p>
            <a:r>
              <a:rPr lang="da-DK" sz="2800" dirty="0"/>
              <a:t>Økonomisk støtte under en konflikt</a:t>
            </a:r>
          </a:p>
        </p:txBody>
      </p:sp>
    </p:spTree>
    <p:extLst>
      <p:ext uri="{BB962C8B-B14F-4D97-AF65-F5344CB8AC3E}">
        <p14:creationId xmlns:p14="http://schemas.microsoft.com/office/powerpoint/2010/main" val="3598805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1022401" y="1124744"/>
            <a:ext cx="6933975" cy="4896544"/>
          </a:xfrm>
        </p:spPr>
        <p:txBody>
          <a:bodyPr>
            <a:normAutofit lnSpcReduction="10000"/>
          </a:bodyPr>
          <a:lstStyle/>
          <a:p>
            <a:pPr>
              <a:lnSpc>
                <a:spcPct val="120000"/>
              </a:lnSpc>
            </a:pPr>
            <a:r>
              <a:rPr lang="da-DK" b="1" dirty="0"/>
              <a:t>Hvordan fungerer modellen?</a:t>
            </a:r>
            <a:endParaRPr lang="da-DK" dirty="0"/>
          </a:p>
          <a:p>
            <a:pPr marL="285750" indent="-285750">
              <a:lnSpc>
                <a:spcPct val="140000"/>
              </a:lnSpc>
              <a:buFont typeface="Arial"/>
              <a:buChar char="•"/>
            </a:pPr>
            <a:r>
              <a:rPr lang="da-DK" dirty="0"/>
              <a:t>Medlemmerne låner midler fra DS’ Aktionsfond, også kaldet strejkekassen. </a:t>
            </a:r>
          </a:p>
          <a:p>
            <a:pPr marL="285750" indent="-285750">
              <a:lnSpc>
                <a:spcPct val="140000"/>
              </a:lnSpc>
              <a:buFont typeface="Arial"/>
              <a:buChar char="•"/>
            </a:pPr>
            <a:r>
              <a:rPr lang="da-DK" dirty="0"/>
              <a:t>Det er Lån &amp; Spar Bank, der derfor rent praktisk står for at udlåne </a:t>
            </a:r>
            <a:r>
              <a:rPr lang="da-DK" b="1" dirty="0"/>
              <a:t>DS’ midler </a:t>
            </a:r>
            <a:r>
              <a:rPr lang="da-DK" dirty="0"/>
              <a:t>til medlemmerne. </a:t>
            </a:r>
          </a:p>
          <a:p>
            <a:pPr marL="285750" indent="-285750">
              <a:lnSpc>
                <a:spcPct val="140000"/>
              </a:lnSpc>
              <a:buFont typeface="Arial"/>
              <a:buChar char="•"/>
            </a:pPr>
            <a:r>
              <a:rPr lang="da-DK" dirty="0"/>
              <a:t>Man behøver ikke at være kunde i Lån &amp; Spar Bank for at optage lånet, og den eneste nødvendige godkendelse er, at man har været medlem af DS senest tre måneder før konflikten træder i kraft og er i konflikt.</a:t>
            </a:r>
          </a:p>
          <a:p>
            <a:pPr marL="285750" indent="-285750">
              <a:lnSpc>
                <a:spcPct val="140000"/>
              </a:lnSpc>
              <a:buFont typeface="Arial"/>
              <a:buChar char="•"/>
            </a:pPr>
            <a:r>
              <a:rPr lang="da-DK" dirty="0"/>
              <a:t>Renten på lånet er variabel og vil følge ’referencerenten’, som siden 2012 har været 0 %.</a:t>
            </a:r>
          </a:p>
          <a:p>
            <a:pPr marL="285750" indent="-285750">
              <a:lnSpc>
                <a:spcPct val="140000"/>
              </a:lnSpc>
              <a:buFont typeface="Arial"/>
              <a:buChar char="•"/>
            </a:pPr>
            <a:r>
              <a:rPr lang="da-DK" dirty="0"/>
              <a:t>DS og en række andre faglige organisationer har indgået aftalen om samarbejde med Lån &amp; Spar Bank – f.eks. Dansk Sygeplejerråd, DJØF, Magisterforeningen mfl.</a:t>
            </a:r>
          </a:p>
          <a:p>
            <a:pPr marL="285750" indent="-285750">
              <a:buFontTx/>
              <a:buChar char="-"/>
            </a:pPr>
            <a:endParaRPr lang="da-DK" dirty="0"/>
          </a:p>
        </p:txBody>
      </p:sp>
      <p:sp>
        <p:nvSpPr>
          <p:cNvPr id="3" name="Titel 2"/>
          <p:cNvSpPr>
            <a:spLocks noGrp="1"/>
          </p:cNvSpPr>
          <p:nvPr>
            <p:ph type="title"/>
          </p:nvPr>
        </p:nvSpPr>
        <p:spPr/>
        <p:txBody>
          <a:bodyPr>
            <a:normAutofit/>
          </a:bodyPr>
          <a:lstStyle/>
          <a:p>
            <a:r>
              <a:rPr lang="da-DK" sz="2800" dirty="0"/>
              <a:t>Økonomisk støtte under en konflikt</a:t>
            </a:r>
          </a:p>
        </p:txBody>
      </p:sp>
    </p:spTree>
    <p:extLst>
      <p:ext uri="{BB962C8B-B14F-4D97-AF65-F5344CB8AC3E}">
        <p14:creationId xmlns:p14="http://schemas.microsoft.com/office/powerpoint/2010/main" val="3814218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971600" y="1123200"/>
            <a:ext cx="6048672" cy="4363200"/>
          </a:xfrm>
        </p:spPr>
        <p:txBody>
          <a:bodyPr/>
          <a:lstStyle/>
          <a:p>
            <a:pPr>
              <a:lnSpc>
                <a:spcPct val="120000"/>
              </a:lnSpc>
            </a:pPr>
            <a:r>
              <a:rPr lang="da-DK" b="1" dirty="0"/>
              <a:t>Hvorfor lån og ikke støttebeløb?</a:t>
            </a:r>
          </a:p>
          <a:p>
            <a:pPr marL="285750" lvl="0" indent="-285750">
              <a:lnSpc>
                <a:spcPct val="120000"/>
              </a:lnSpc>
              <a:buFont typeface="Arial"/>
              <a:buChar char="•"/>
            </a:pPr>
            <a:r>
              <a:rPr lang="da-DK" dirty="0"/>
              <a:t>Lånemodellen betaler sig, fordi der ikke skal betales skat af konfliktlånet. </a:t>
            </a:r>
          </a:p>
          <a:p>
            <a:pPr marL="285750" indent="-285750">
              <a:lnSpc>
                <a:spcPct val="120000"/>
              </a:lnSpc>
              <a:buFont typeface="Arial"/>
              <a:buChar char="•"/>
            </a:pPr>
            <a:r>
              <a:rPr lang="da-DK" dirty="0"/>
              <a:t>Dermed vil det samlede træk på Aktionsfonden blive betydeligt mindre ved lånemodellen, end hvis vi havde valgt at udbetale pengene som konfliktstøtte. </a:t>
            </a:r>
          </a:p>
          <a:p>
            <a:pPr marL="285750" indent="-285750">
              <a:lnSpc>
                <a:spcPct val="120000"/>
              </a:lnSpc>
              <a:buFont typeface="Arial"/>
              <a:buChar char="•"/>
            </a:pPr>
            <a:r>
              <a:rPr lang="da-DK" dirty="0"/>
              <a:t>Det betyder også, at DS kan være i konflikt i længere tid for det samme beløb – og dermed kan vi sammen lægge større pres på arbejdsgiverne.</a:t>
            </a:r>
          </a:p>
          <a:p>
            <a:endParaRPr lang="da-DK" b="1" dirty="0"/>
          </a:p>
        </p:txBody>
      </p:sp>
      <p:sp>
        <p:nvSpPr>
          <p:cNvPr id="3" name="Titel 2"/>
          <p:cNvSpPr>
            <a:spLocks noGrp="1"/>
          </p:cNvSpPr>
          <p:nvPr>
            <p:ph type="title"/>
          </p:nvPr>
        </p:nvSpPr>
        <p:spPr/>
        <p:txBody>
          <a:bodyPr>
            <a:normAutofit/>
          </a:bodyPr>
          <a:lstStyle/>
          <a:p>
            <a:r>
              <a:rPr lang="da-DK" sz="2800" dirty="0"/>
              <a:t>Økonomisk støtte under en konflikt</a:t>
            </a:r>
          </a:p>
        </p:txBody>
      </p:sp>
    </p:spTree>
    <p:extLst>
      <p:ext uri="{BB962C8B-B14F-4D97-AF65-F5344CB8AC3E}">
        <p14:creationId xmlns:p14="http://schemas.microsoft.com/office/powerpoint/2010/main" val="3454581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971600" y="1124744"/>
            <a:ext cx="6840761" cy="4248472"/>
          </a:xfrm>
        </p:spPr>
        <p:txBody>
          <a:bodyPr>
            <a:normAutofit fontScale="85000" lnSpcReduction="20000"/>
          </a:bodyPr>
          <a:lstStyle/>
          <a:p>
            <a:pPr>
              <a:lnSpc>
                <a:spcPct val="140000"/>
              </a:lnSpc>
            </a:pPr>
            <a:r>
              <a:rPr lang="da-DK" sz="1600" b="1" dirty="0"/>
              <a:t>Tilbagebetaling og nedsat kontingent</a:t>
            </a:r>
          </a:p>
          <a:p>
            <a:pPr marL="285750" indent="-285750">
              <a:lnSpc>
                <a:spcPct val="140000"/>
              </a:lnSpc>
              <a:buFont typeface="Arial"/>
              <a:buChar char="•"/>
            </a:pPr>
            <a:r>
              <a:rPr lang="da-DK" dirty="0"/>
              <a:t>Lånet betales tilbage efter en konflikt, men man kompenseres ved, at vi nedsætter kontingentet.</a:t>
            </a:r>
          </a:p>
          <a:p>
            <a:pPr marL="285750" indent="-285750">
              <a:lnSpc>
                <a:spcPct val="140000"/>
              </a:lnSpc>
              <a:buFont typeface="Arial"/>
              <a:buChar char="•"/>
            </a:pPr>
            <a:r>
              <a:rPr lang="da-DK" b="1" dirty="0"/>
              <a:t>For medlemmer, der taget lån og været i strejke: </a:t>
            </a:r>
            <a:r>
              <a:rPr lang="da-DK" dirty="0"/>
              <a:t>Kontingentet sættes ned, mens de betaler af på lånet.</a:t>
            </a:r>
          </a:p>
          <a:p>
            <a:pPr marL="285750" indent="-285750">
              <a:lnSpc>
                <a:spcPct val="140000"/>
              </a:lnSpc>
              <a:buFont typeface="Arial"/>
              <a:buChar char="•"/>
            </a:pPr>
            <a:r>
              <a:rPr lang="da-DK" b="1" dirty="0"/>
              <a:t>For</a:t>
            </a:r>
            <a:r>
              <a:rPr lang="da-DK" dirty="0"/>
              <a:t> </a:t>
            </a:r>
            <a:r>
              <a:rPr lang="da-DK" b="1" dirty="0"/>
              <a:t>medlemmer, der har været i strejke, men ikke har taget lån: </a:t>
            </a:r>
            <a:r>
              <a:rPr lang="da-DK" dirty="0"/>
              <a:t>Kontingentet sættes ned.</a:t>
            </a:r>
            <a:br>
              <a:rPr lang="da-DK" dirty="0"/>
            </a:br>
            <a:r>
              <a:rPr lang="da-DK" sz="1200" i="1" dirty="0"/>
              <a:t>(Erfaringerne viser, at en del medlemmer vælger </a:t>
            </a:r>
            <a:r>
              <a:rPr lang="da-DK" sz="1200" b="1" i="1" dirty="0"/>
              <a:t>ikke</a:t>
            </a:r>
            <a:r>
              <a:rPr lang="da-DK" sz="1200" i="1" dirty="0"/>
              <a:t> at optage et lån, fordi de for en periode godt kan klare sig for mindre. Disse medlemmer bliver selvfølgelig kompenseret på lige fod med medlemmer, der ønsker at optage lånet)</a:t>
            </a:r>
          </a:p>
          <a:p>
            <a:pPr marL="285750" indent="-285750">
              <a:lnSpc>
                <a:spcPct val="140000"/>
              </a:lnSpc>
              <a:buFont typeface="Arial"/>
              <a:buChar char="•"/>
            </a:pPr>
            <a:r>
              <a:rPr lang="da-DK" b="1" dirty="0"/>
              <a:t>For medlemmer, der ikke har været omfattet af konflikt: </a:t>
            </a:r>
            <a:r>
              <a:rPr lang="da-DK" dirty="0"/>
              <a:t>Betaler det almindelige kontingent i samme periode.</a:t>
            </a:r>
          </a:p>
          <a:p>
            <a:pPr marL="285750" indent="-285750">
              <a:lnSpc>
                <a:spcPct val="140000"/>
              </a:lnSpc>
              <a:buFont typeface="Arial"/>
              <a:buChar char="•"/>
            </a:pPr>
            <a:r>
              <a:rPr lang="da-DK" b="1" dirty="0"/>
              <a:t>ALLE medlemmer </a:t>
            </a:r>
            <a:r>
              <a:rPr lang="da-DK" dirty="0"/>
              <a:t>– uanset om de har været i strejke eller ej – betaler et såkaldt </a:t>
            </a:r>
            <a:r>
              <a:rPr lang="da-DK" b="1" dirty="0"/>
              <a:t>konfliktkontingent</a:t>
            </a:r>
            <a:r>
              <a:rPr lang="da-DK" dirty="0"/>
              <a:t>. For det koster penge at være i konflikt.</a:t>
            </a:r>
            <a:endParaRPr lang="da-DK" b="1" dirty="0"/>
          </a:p>
          <a:p>
            <a:pPr marL="285750" indent="-285750">
              <a:buFontTx/>
              <a:buChar char="-"/>
            </a:pPr>
            <a:endParaRPr lang="da-DK" dirty="0"/>
          </a:p>
        </p:txBody>
      </p:sp>
      <p:sp>
        <p:nvSpPr>
          <p:cNvPr id="3" name="Titel 2"/>
          <p:cNvSpPr>
            <a:spLocks noGrp="1"/>
          </p:cNvSpPr>
          <p:nvPr>
            <p:ph type="title"/>
          </p:nvPr>
        </p:nvSpPr>
        <p:spPr/>
        <p:txBody>
          <a:bodyPr>
            <a:normAutofit/>
          </a:bodyPr>
          <a:lstStyle/>
          <a:p>
            <a:r>
              <a:rPr lang="da-DK" sz="2800" dirty="0"/>
              <a:t>Økonomisk støtte under en konflikt</a:t>
            </a:r>
          </a:p>
        </p:txBody>
      </p:sp>
    </p:spTree>
    <p:extLst>
      <p:ext uri="{BB962C8B-B14F-4D97-AF65-F5344CB8AC3E}">
        <p14:creationId xmlns:p14="http://schemas.microsoft.com/office/powerpoint/2010/main" val="2489708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da-DK" sz="2800" dirty="0"/>
              <a:t>Økonomisk støtte under en konflikt</a:t>
            </a:r>
          </a:p>
        </p:txBody>
      </p:sp>
      <p:graphicFrame>
        <p:nvGraphicFramePr>
          <p:cNvPr id="4" name="Diagram 3">
            <a:extLst>
              <a:ext uri="{FF2B5EF4-FFF2-40B4-BE49-F238E27FC236}">
                <a16:creationId xmlns:a16="http://schemas.microsoft.com/office/drawing/2014/main" xmlns="" id="{113B9471-0FC2-45DD-B660-C856982D24EF}"/>
              </a:ext>
            </a:extLst>
          </p:cNvPr>
          <p:cNvGraphicFramePr/>
          <p:nvPr>
            <p:extLst>
              <p:ext uri="{D42A27DB-BD31-4B8C-83A1-F6EECF244321}">
                <p14:modId xmlns:p14="http://schemas.microsoft.com/office/powerpoint/2010/main" val="3099411927"/>
              </p:ext>
            </p:extLst>
          </p:nvPr>
        </p:nvGraphicFramePr>
        <p:xfrm>
          <a:off x="2051720" y="1412776"/>
          <a:ext cx="5399108" cy="38164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87303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dsholder til tekst 1"/>
          <p:cNvSpPr>
            <a:spLocks noGrp="1"/>
          </p:cNvSpPr>
          <p:nvPr>
            <p:ph type="body" sz="quarter" idx="10"/>
          </p:nvPr>
        </p:nvSpPr>
        <p:spPr>
          <a:xfrm>
            <a:off x="971600" y="1124744"/>
            <a:ext cx="6264696" cy="4361656"/>
          </a:xfrm>
        </p:spPr>
        <p:txBody>
          <a:bodyPr>
            <a:normAutofit/>
          </a:bodyPr>
          <a:lstStyle/>
          <a:p>
            <a:pPr marL="285750" indent="-285750">
              <a:lnSpc>
                <a:spcPct val="120000"/>
              </a:lnSpc>
              <a:buFont typeface="Arial" panose="020B0604020202020204" pitchFamily="34" charset="0"/>
              <a:buChar char="•"/>
            </a:pPr>
            <a:r>
              <a:rPr lang="da-DK" dirty="0"/>
              <a:t>Vi er ikke i konflikt – endnu. Men vi forbereder os!</a:t>
            </a:r>
          </a:p>
          <a:p>
            <a:pPr marL="285750" indent="-285750">
              <a:lnSpc>
                <a:spcPct val="120000"/>
              </a:lnSpc>
              <a:buFont typeface="Arial" panose="020B0604020202020204" pitchFamily="34" charset="0"/>
              <a:buChar char="•"/>
            </a:pPr>
            <a:r>
              <a:rPr lang="da-DK" dirty="0"/>
              <a:t>Ude på arbejdspladserne skal forberedelserne i gang nu.</a:t>
            </a:r>
          </a:p>
          <a:p>
            <a:pPr marL="285750" indent="-285750">
              <a:lnSpc>
                <a:spcPct val="120000"/>
              </a:lnSpc>
              <a:buFont typeface="Arial" panose="020B0604020202020204" pitchFamily="34" charset="0"/>
              <a:buChar char="•"/>
            </a:pPr>
            <a:r>
              <a:rPr lang="da-DK" dirty="0"/>
              <a:t>Men vi har tid til at forberede os.</a:t>
            </a:r>
          </a:p>
          <a:p>
            <a:pPr marL="285750" indent="-285750">
              <a:lnSpc>
                <a:spcPct val="120000"/>
              </a:lnSpc>
              <a:buFont typeface="Arial" panose="020B0604020202020204" pitchFamily="34" charset="0"/>
              <a:buChar char="•"/>
            </a:pPr>
            <a:r>
              <a:rPr lang="da-DK" dirty="0"/>
              <a:t>DS er i fuld gang med at forberede guides og inspiration til aktiviteter under en konflikt, hjælp og støtte til alle tillidsvalgte.</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p:txBody>
      </p:sp>
      <p:sp>
        <p:nvSpPr>
          <p:cNvPr id="10" name="Titel 2"/>
          <p:cNvSpPr>
            <a:spLocks noGrp="1"/>
          </p:cNvSpPr>
          <p:nvPr>
            <p:ph type="title"/>
          </p:nvPr>
        </p:nvSpPr>
        <p:spPr>
          <a:xfrm>
            <a:off x="971600" y="188640"/>
            <a:ext cx="7931224" cy="864096"/>
          </a:xfrm>
        </p:spPr>
        <p:txBody>
          <a:bodyPr>
            <a:normAutofit/>
          </a:bodyPr>
          <a:lstStyle/>
          <a:p>
            <a:r>
              <a:rPr lang="da-DK" dirty="0"/>
              <a:t>Vi forbereder os på konflikt</a:t>
            </a:r>
          </a:p>
        </p:txBody>
      </p:sp>
      <p:pic>
        <p:nvPicPr>
          <p:cNvPr id="2" name="Billede 1" descr="demonstrationaarhus564x320jp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3822" y="3269350"/>
            <a:ext cx="4342634" cy="2463906"/>
          </a:xfrm>
          <a:prstGeom prst="rect">
            <a:avLst/>
          </a:prstGeom>
        </p:spPr>
      </p:pic>
    </p:spTree>
    <p:extLst>
      <p:ext uri="{BB962C8B-B14F-4D97-AF65-F5344CB8AC3E}">
        <p14:creationId xmlns:p14="http://schemas.microsoft.com/office/powerpoint/2010/main" val="251223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971600" y="1123200"/>
            <a:ext cx="5976665" cy="4363200"/>
          </a:xfrm>
        </p:spPr>
        <p:txBody>
          <a:bodyPr>
            <a:noAutofit/>
          </a:bodyPr>
          <a:lstStyle/>
          <a:p>
            <a:pPr>
              <a:lnSpc>
                <a:spcPct val="120000"/>
              </a:lnSpc>
            </a:pPr>
            <a:r>
              <a:rPr lang="da-DK" b="1" dirty="0"/>
              <a:t>Før en konflikt</a:t>
            </a:r>
          </a:p>
          <a:p>
            <a:pPr marL="285750" indent="-285750">
              <a:lnSpc>
                <a:spcPct val="120000"/>
              </a:lnSpc>
              <a:buFont typeface="Arial" panose="020B0604020202020204" pitchFamily="34" charset="0"/>
              <a:buChar char="•"/>
            </a:pPr>
            <a:r>
              <a:rPr lang="da-DK" dirty="0"/>
              <a:t>Forberede os godt sammen</a:t>
            </a:r>
          </a:p>
          <a:p>
            <a:pPr marL="285750" indent="-285750">
              <a:lnSpc>
                <a:spcPct val="120000"/>
              </a:lnSpc>
              <a:buFont typeface="Arial" panose="020B0604020202020204" pitchFamily="34" charset="0"/>
              <a:buChar char="•"/>
            </a:pPr>
            <a:r>
              <a:rPr lang="da-DK" dirty="0"/>
              <a:t>Afklare fakta-spørgsmål fra os selv og hinanden – find oplysninger her </a:t>
            </a:r>
            <a:r>
              <a:rPr lang="da-DK" dirty="0">
                <a:hlinkClick r:id="rId2"/>
              </a:rPr>
              <a:t>www.soocialraadgiverne.dk/ok18</a:t>
            </a:r>
            <a:r>
              <a:rPr lang="da-DK" dirty="0"/>
              <a:t> </a:t>
            </a:r>
          </a:p>
          <a:p>
            <a:pPr marL="285750" indent="-285750">
              <a:lnSpc>
                <a:spcPct val="120000"/>
              </a:lnSpc>
              <a:buFont typeface="Arial" panose="020B0604020202020204" pitchFamily="34" charset="0"/>
              <a:buChar char="•"/>
            </a:pPr>
            <a:r>
              <a:rPr lang="da-DK" dirty="0"/>
              <a:t>DS har brug for din </a:t>
            </a:r>
            <a:r>
              <a:rPr lang="da-DK" u="sng" dirty="0"/>
              <a:t>private mailadresse </a:t>
            </a:r>
            <a:r>
              <a:rPr lang="da-DK" dirty="0"/>
              <a:t>- tilret medlemsoplysninger i DS medlemssystem via </a:t>
            </a:r>
            <a:r>
              <a:rPr lang="da-DK" dirty="0">
                <a:hlinkClick r:id="rId3"/>
              </a:rPr>
              <a:t>medlem.socialraadgiverne.dk</a:t>
            </a:r>
            <a:r>
              <a:rPr lang="da-DK" dirty="0"/>
              <a:t> </a:t>
            </a:r>
          </a:p>
          <a:p>
            <a:pPr marL="285750" indent="-285750">
              <a:lnSpc>
                <a:spcPct val="120000"/>
              </a:lnSpc>
              <a:buFont typeface="Arial" panose="020B0604020202020204" pitchFamily="34" charset="0"/>
              <a:buChar char="•"/>
            </a:pPr>
            <a:r>
              <a:rPr lang="da-DK" dirty="0"/>
              <a:t>Holde klubmøder og/eller frokostmøder hvor I holder hinanden orienteret, udvikler ideer og/eller planlægger praktiske ting</a:t>
            </a:r>
          </a:p>
          <a:p>
            <a:pPr marL="285750" indent="-285750">
              <a:lnSpc>
                <a:spcPct val="120000"/>
              </a:lnSpc>
              <a:buFont typeface="Arial" panose="020B0604020202020204" pitchFamily="34" charset="0"/>
              <a:buChar char="•"/>
            </a:pPr>
            <a:endParaRPr lang="da-DK" dirty="0"/>
          </a:p>
          <a:p>
            <a:pPr marL="285750" indent="-285750">
              <a:lnSpc>
                <a:spcPct val="120000"/>
              </a:lnSpc>
              <a:buFont typeface="Arial" panose="020B0604020202020204" pitchFamily="34" charset="0"/>
              <a:buChar char="•"/>
            </a:pPr>
            <a:endParaRPr lang="da-DK" dirty="0"/>
          </a:p>
          <a:p>
            <a:pPr>
              <a:lnSpc>
                <a:spcPct val="120000"/>
              </a:lnSpc>
            </a:pPr>
            <a:endParaRPr lang="da-DK" b="1" dirty="0"/>
          </a:p>
          <a:p>
            <a:pPr marL="342900" indent="-342900">
              <a:buFont typeface="Arial" pitchFamily="34" charset="0"/>
              <a:buChar char="•"/>
            </a:pPr>
            <a:endParaRPr lang="da-DK" sz="2400" dirty="0"/>
          </a:p>
          <a:p>
            <a:pPr marL="342900" indent="-342900">
              <a:buFont typeface="Arial" pitchFamily="34" charset="0"/>
              <a:buChar char="•"/>
            </a:pPr>
            <a:endParaRPr lang="da-DK" sz="2400" dirty="0"/>
          </a:p>
          <a:p>
            <a:endParaRPr lang="da-DK" sz="2400" dirty="0"/>
          </a:p>
          <a:p>
            <a:pPr marL="342900" indent="-342900">
              <a:buFontTx/>
              <a:buChar char="-"/>
            </a:pPr>
            <a:endParaRPr lang="da-DK" sz="2400" dirty="0"/>
          </a:p>
          <a:p>
            <a:pPr marL="1085850" lvl="1" indent="-342900">
              <a:buFontTx/>
              <a:buChar char="-"/>
            </a:pPr>
            <a:endParaRPr lang="da-DK" sz="2400" dirty="0"/>
          </a:p>
        </p:txBody>
      </p:sp>
      <p:sp>
        <p:nvSpPr>
          <p:cNvPr id="3" name="Titel 2"/>
          <p:cNvSpPr>
            <a:spLocks noGrp="1"/>
          </p:cNvSpPr>
          <p:nvPr>
            <p:ph type="title"/>
          </p:nvPr>
        </p:nvSpPr>
        <p:spPr/>
        <p:txBody>
          <a:bodyPr>
            <a:normAutofit/>
          </a:bodyPr>
          <a:lstStyle/>
          <a:p>
            <a:r>
              <a:rPr lang="da-DK" dirty="0"/>
              <a:t>Hvad kan vi som klub gøre?</a:t>
            </a:r>
          </a:p>
        </p:txBody>
      </p:sp>
    </p:spTree>
    <p:extLst>
      <p:ext uri="{BB962C8B-B14F-4D97-AF65-F5344CB8AC3E}">
        <p14:creationId xmlns:p14="http://schemas.microsoft.com/office/powerpoint/2010/main" val="3909505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971600" y="1123200"/>
            <a:ext cx="5976665" cy="4363200"/>
          </a:xfrm>
        </p:spPr>
        <p:txBody>
          <a:bodyPr>
            <a:noAutofit/>
          </a:bodyPr>
          <a:lstStyle/>
          <a:p>
            <a:pPr>
              <a:lnSpc>
                <a:spcPct val="120000"/>
              </a:lnSpc>
            </a:pPr>
            <a:r>
              <a:rPr lang="da-DK" b="1" dirty="0"/>
              <a:t>Under en konflikt</a:t>
            </a:r>
            <a:r>
              <a:rPr lang="da-DK" sz="1800" dirty="0"/>
              <a:t/>
            </a:r>
            <a:br>
              <a:rPr lang="da-DK" sz="1800" dirty="0"/>
            </a:br>
            <a:endParaRPr lang="da-DK" dirty="0"/>
          </a:p>
          <a:p>
            <a:pPr marL="342900" indent="-342900">
              <a:lnSpc>
                <a:spcPct val="120000"/>
              </a:lnSpc>
              <a:buFont typeface="Arial" pitchFamily="34" charset="0"/>
              <a:buChar char="•"/>
            </a:pPr>
            <a:r>
              <a:rPr lang="da-DK" dirty="0"/>
              <a:t>Aktiviteter, happenings, solidaritet, synlighed!</a:t>
            </a:r>
          </a:p>
          <a:p>
            <a:pPr marL="342900" indent="-342900">
              <a:lnSpc>
                <a:spcPct val="120000"/>
              </a:lnSpc>
              <a:buFont typeface="Arial" pitchFamily="34" charset="0"/>
              <a:buChar char="•"/>
            </a:pPr>
            <a:r>
              <a:rPr lang="da-DK" dirty="0"/>
              <a:t>Hjælp fra DS hele vejen.</a:t>
            </a:r>
          </a:p>
          <a:p>
            <a:pPr marL="342900" indent="-342900">
              <a:lnSpc>
                <a:spcPct val="120000"/>
              </a:lnSpc>
              <a:buFont typeface="Arial" pitchFamily="34" charset="0"/>
              <a:buChar char="•"/>
            </a:pPr>
            <a:r>
              <a:rPr lang="da-DK" dirty="0"/>
              <a:t>Besøg fra politikerne.</a:t>
            </a:r>
          </a:p>
          <a:p>
            <a:pPr marL="342900" indent="-342900">
              <a:lnSpc>
                <a:spcPct val="120000"/>
              </a:lnSpc>
              <a:buFont typeface="Arial" pitchFamily="34" charset="0"/>
              <a:buChar char="•"/>
            </a:pPr>
            <a:r>
              <a:rPr lang="da-DK" b="1" dirty="0"/>
              <a:t>DS’ vejledning om aktiviteter på vej! </a:t>
            </a:r>
            <a:br>
              <a:rPr lang="da-DK" b="1" dirty="0"/>
            </a:br>
            <a:r>
              <a:rPr lang="da-DK" dirty="0"/>
              <a:t>Men begynd gerne at udvikle ideer allerede nu </a:t>
            </a:r>
            <a:r>
              <a:rPr lang="da-DK" dirty="0">
                <a:sym typeface="Wingdings" panose="05000000000000000000" pitchFamily="2" charset="2"/>
              </a:rPr>
              <a:t></a:t>
            </a:r>
          </a:p>
          <a:p>
            <a:pPr marL="342900" indent="-342900">
              <a:lnSpc>
                <a:spcPct val="120000"/>
              </a:lnSpc>
              <a:buFont typeface="Arial" pitchFamily="34" charset="0"/>
              <a:buChar char="•"/>
            </a:pPr>
            <a:r>
              <a:rPr lang="da-DK" dirty="0">
                <a:sym typeface="Wingdings" panose="05000000000000000000" pitchFamily="2" charset="2"/>
              </a:rPr>
              <a:t>Der vil også blive arrangeret fælles aktiviteter med de andre organisationer rundt omkring i landet.</a:t>
            </a:r>
            <a:endParaRPr lang="da-DK" dirty="0"/>
          </a:p>
          <a:p>
            <a:pPr marL="342900" indent="-342900">
              <a:buFont typeface="Arial" pitchFamily="34" charset="0"/>
              <a:buChar char="•"/>
            </a:pPr>
            <a:endParaRPr lang="da-DK" sz="2400" dirty="0"/>
          </a:p>
          <a:p>
            <a:pPr marL="342900" indent="-342900">
              <a:buFont typeface="Arial" pitchFamily="34" charset="0"/>
              <a:buChar char="•"/>
            </a:pPr>
            <a:endParaRPr lang="da-DK" sz="2400" dirty="0"/>
          </a:p>
          <a:p>
            <a:endParaRPr lang="da-DK" sz="2400" dirty="0"/>
          </a:p>
          <a:p>
            <a:pPr marL="342900" indent="-342900">
              <a:buFontTx/>
              <a:buChar char="-"/>
            </a:pPr>
            <a:endParaRPr lang="da-DK" sz="2400" dirty="0"/>
          </a:p>
          <a:p>
            <a:pPr marL="1085850" lvl="1" indent="-342900">
              <a:buFontTx/>
              <a:buChar char="-"/>
            </a:pPr>
            <a:endParaRPr lang="da-DK" sz="2400" dirty="0"/>
          </a:p>
        </p:txBody>
      </p:sp>
      <p:sp>
        <p:nvSpPr>
          <p:cNvPr id="3" name="Titel 2"/>
          <p:cNvSpPr>
            <a:spLocks noGrp="1"/>
          </p:cNvSpPr>
          <p:nvPr>
            <p:ph type="title"/>
          </p:nvPr>
        </p:nvSpPr>
        <p:spPr/>
        <p:txBody>
          <a:bodyPr>
            <a:normAutofit/>
          </a:bodyPr>
          <a:lstStyle/>
          <a:p>
            <a:r>
              <a:rPr lang="da-DK" dirty="0"/>
              <a:t>Hvad kan vi som klub gøre?</a:t>
            </a:r>
          </a:p>
        </p:txBody>
      </p:sp>
    </p:spTree>
    <p:extLst>
      <p:ext uri="{BB962C8B-B14F-4D97-AF65-F5344CB8AC3E}">
        <p14:creationId xmlns:p14="http://schemas.microsoft.com/office/powerpoint/2010/main" val="26761520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971600" y="1123200"/>
            <a:ext cx="7200801" cy="4363200"/>
          </a:xfrm>
        </p:spPr>
        <p:txBody>
          <a:bodyPr>
            <a:normAutofit/>
          </a:bodyPr>
          <a:lstStyle/>
          <a:p>
            <a:pPr>
              <a:lnSpc>
                <a:spcPct val="120000"/>
              </a:lnSpc>
            </a:pPr>
            <a:r>
              <a:rPr lang="da-DK" dirty="0"/>
              <a:t>Socialrådgivere, sygeplejersker, lærere, jordemødre, </a:t>
            </a:r>
            <a:r>
              <a:rPr lang="da-DK" dirty="0" err="1"/>
              <a:t>HKere</a:t>
            </a:r>
            <a:r>
              <a:rPr lang="da-DK" dirty="0"/>
              <a:t>, </a:t>
            </a:r>
            <a:r>
              <a:rPr lang="da-DK" dirty="0" err="1"/>
              <a:t>Sosuer</a:t>
            </a:r>
            <a:r>
              <a:rPr lang="da-DK" dirty="0"/>
              <a:t>, korsangere, gravere, ingeniører, læger, pædagoger, malere, socialpædagoger, fysioterapeuter, landinspektører, konstruktører, maskinmestre, radiografer, ergoterapeuter, skatteansatte, tandplejere, kirkemusikere, metalarbejdere, bioanalytikere, skuespillere, dyrlæger, fængselsansatte, psykologer, jernbanearbejdere, halinspektører, 3Fere, bibliotekarer, politikfolk… og mange mange flere </a:t>
            </a:r>
          </a:p>
          <a:p>
            <a:pPr>
              <a:lnSpc>
                <a:spcPct val="120000"/>
              </a:lnSpc>
            </a:pPr>
            <a:r>
              <a:rPr lang="da-DK" b="1" dirty="0"/>
              <a:t>Vi står sammen!</a:t>
            </a:r>
          </a:p>
          <a:p>
            <a:pPr>
              <a:lnSpc>
                <a:spcPct val="120000"/>
              </a:lnSpc>
            </a:pPr>
            <a:r>
              <a:rPr lang="da-DK" dirty="0"/>
              <a:t>Vi kræver </a:t>
            </a:r>
            <a:r>
              <a:rPr lang="da-DK" b="1" dirty="0"/>
              <a:t>#</a:t>
            </a:r>
            <a:r>
              <a:rPr lang="da-DK" b="1" dirty="0" err="1"/>
              <a:t>EnLøsningForAlle</a:t>
            </a:r>
            <a:endParaRPr lang="da-DK" b="1" dirty="0"/>
          </a:p>
        </p:txBody>
      </p:sp>
      <p:sp>
        <p:nvSpPr>
          <p:cNvPr id="3" name="Titel 2"/>
          <p:cNvSpPr>
            <a:spLocks noGrp="1"/>
          </p:cNvSpPr>
          <p:nvPr>
            <p:ph type="title"/>
          </p:nvPr>
        </p:nvSpPr>
        <p:spPr>
          <a:xfrm>
            <a:off x="971600" y="274638"/>
            <a:ext cx="7931224" cy="706090"/>
          </a:xfrm>
        </p:spPr>
        <p:txBody>
          <a:bodyPr/>
          <a:lstStyle/>
          <a:p>
            <a:r>
              <a:rPr lang="da-DK" dirty="0"/>
              <a:t>Vi er mange – 800.000!</a:t>
            </a:r>
          </a:p>
        </p:txBody>
      </p:sp>
    </p:spTree>
    <p:extLst>
      <p:ext uri="{BB962C8B-B14F-4D97-AF65-F5344CB8AC3E}">
        <p14:creationId xmlns:p14="http://schemas.microsoft.com/office/powerpoint/2010/main" val="42316063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K18NY.pptx" id="{7C6466E0-90AC-48B2-8255-823D3847C0A5}" vid="{0C2EFA94-8E95-4894-B104-8422DDE2E6D8}"/>
    </a:ext>
  </a:ext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1631</TotalTime>
  <Words>1716</Words>
  <Application>Microsoft Office PowerPoint</Application>
  <PresentationFormat>Skærmshow (4:3)</PresentationFormat>
  <Paragraphs>193</Paragraphs>
  <Slides>20</Slides>
  <Notes>11</Notes>
  <HiddenSlides>0</HiddenSlides>
  <MMClips>0</MMClips>
  <ScaleCrop>false</ScaleCrop>
  <HeadingPairs>
    <vt:vector size="4" baseType="variant">
      <vt:variant>
        <vt:lpstr>Tema</vt:lpstr>
      </vt:variant>
      <vt:variant>
        <vt:i4>1</vt:i4>
      </vt:variant>
      <vt:variant>
        <vt:lpstr>Diastitler</vt:lpstr>
      </vt:variant>
      <vt:variant>
        <vt:i4>20</vt:i4>
      </vt:variant>
    </vt:vector>
  </HeadingPairs>
  <TitlesOfParts>
    <vt:vector size="21" baseType="lpstr">
      <vt:lpstr>Office Theme</vt:lpstr>
      <vt:lpstr>PowerPoint-præsentation</vt:lpstr>
      <vt:lpstr>Klubmøde</vt:lpstr>
      <vt:lpstr>Fra forhandling til mulig konflikt </vt:lpstr>
      <vt:lpstr>Hvorfor konflikt? </vt:lpstr>
      <vt:lpstr>De store knaster</vt:lpstr>
      <vt:lpstr>DE STORE KNASTER  Løn</vt:lpstr>
      <vt:lpstr>PowerPoint-præsentation</vt:lpstr>
      <vt:lpstr>DE STORE KNASTER  Arbejdstid, spisepausen</vt:lpstr>
      <vt:lpstr>PowerPoint-præsentation</vt:lpstr>
      <vt:lpstr>Vi arbejder fortsat for et forlig</vt:lpstr>
      <vt:lpstr>Økonomisk støtte under en konflikt</vt:lpstr>
      <vt:lpstr>Økonomisk støtte under en konflikt</vt:lpstr>
      <vt:lpstr>Økonomisk støtte under en konflikt</vt:lpstr>
      <vt:lpstr>Økonomisk støtte under en konflikt</vt:lpstr>
      <vt:lpstr>Økonomisk støtte under en konflikt</vt:lpstr>
      <vt:lpstr>Økonomisk støtte under en konflikt</vt:lpstr>
      <vt:lpstr>Vi forbereder os på konflikt</vt:lpstr>
      <vt:lpstr>Hvad kan vi som klub gøre?</vt:lpstr>
      <vt:lpstr>Hvad kan vi som klub gøre?</vt:lpstr>
      <vt:lpstr>Vi er mange – 800.000!</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OK18 TR og Klubmøder 8. marts</dc:title>
  <dc:creator>mo</dc:creator>
  <cp:lastModifiedBy>Martin Hans Skouenborg</cp:lastModifiedBy>
  <cp:revision>210</cp:revision>
  <cp:lastPrinted>2018-03-01T10:21:32Z</cp:lastPrinted>
  <dcterms:created xsi:type="dcterms:W3CDTF">2017-02-27T19:51:35Z</dcterms:created>
  <dcterms:modified xsi:type="dcterms:W3CDTF">2018-03-08T12:43:37Z</dcterms:modified>
</cp:coreProperties>
</file>