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69" r:id="rId4"/>
    <p:sldId id="284" r:id="rId5"/>
    <p:sldId id="303" r:id="rId6"/>
    <p:sldId id="267" r:id="rId7"/>
    <p:sldId id="268" r:id="rId8"/>
    <p:sldId id="291" r:id="rId9"/>
    <p:sldId id="305" r:id="rId10"/>
    <p:sldId id="306" r:id="rId11"/>
    <p:sldId id="307" r:id="rId12"/>
    <p:sldId id="308" r:id="rId13"/>
    <p:sldId id="309" r:id="rId14"/>
    <p:sldId id="310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4" r:id="rId25"/>
    <p:sldId id="263" r:id="rId26"/>
    <p:sldId id="301" r:id="rId27"/>
    <p:sldId id="311" r:id="rId28"/>
    <p:sldId id="312" r:id="rId29"/>
    <p:sldId id="313" r:id="rId30"/>
    <p:sldId id="314" r:id="rId31"/>
    <p:sldId id="315" r:id="rId32"/>
  </p:sldIdLst>
  <p:sldSz cx="9144000" cy="6858000" type="screen4x3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tin Hans Skouenborg" initials="MHS" lastIdx="12" clrIdx="0"/>
  <p:cmAuthor id="1" name="Dorte Gotthjælp Nielsen" initials="DGN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153"/>
    <a:srgbClr val="88CDD3"/>
    <a:srgbClr val="D53D20"/>
    <a:srgbClr val="E65834"/>
    <a:srgbClr val="E65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3" autoAdjust="0"/>
    <p:restoredTop sz="94660"/>
  </p:normalViewPr>
  <p:slideViewPr>
    <p:cSldViewPr>
      <p:cViewPr>
        <p:scale>
          <a:sx n="150" d="100"/>
          <a:sy n="150" d="100"/>
        </p:scale>
        <p:origin x="1392" y="20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v\AppData\Roaming\cBrain\F2\Temp\5446505\Grafer%20vedr.%20kontingentstruktur%20vs.2%7bF2%235446507%232%235446505%232%7d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465184239091701E-2"/>
          <c:y val="1.8277581316960601E-2"/>
          <c:w val="0.90177802090988302"/>
          <c:h val="0.7735204474136000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'Ark1'!$B$25</c:f>
              <c:strCache>
                <c:ptCount val="1"/>
                <c:pt idx="0">
                  <c:v>Ordinært kontingent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'Ark1'!$C$25:$F$25</c:f>
              <c:numCache>
                <c:formatCode>0</c:formatCode>
                <c:ptCount val="4"/>
                <c:pt idx="0" formatCode="General">
                  <c:v>518</c:v>
                </c:pt>
                <c:pt idx="1">
                  <c:v>318</c:v>
                </c:pt>
                <c:pt idx="2">
                  <c:v>318</c:v>
                </c:pt>
                <c:pt idx="3">
                  <c:v>518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0F-44A9-8335-8E6D93188B96}"/>
            </c:ext>
          </c:extLst>
        </c:ser>
        <c:ser>
          <c:idx val="1"/>
          <c:order val="1"/>
          <c:tx>
            <c:strRef>
              <c:f>'Ark1'!$B$24</c:f>
              <c:strCache>
                <c:ptCount val="1"/>
                <c:pt idx="0">
                  <c:v>Afdrag på konfliktlån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'Ark1'!$C$24:$F$24</c:f>
              <c:numCache>
                <c:formatCode>0</c:formatCode>
                <c:ptCount val="4"/>
                <c:pt idx="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0F-44A9-8335-8E6D93188B96}"/>
            </c:ext>
          </c:extLst>
        </c:ser>
        <c:ser>
          <c:idx val="3"/>
          <c:order val="2"/>
          <c:tx>
            <c:strRef>
              <c:f>'Ark1'!$B$26</c:f>
              <c:strCache>
                <c:ptCount val="1"/>
                <c:pt idx="0">
                  <c:v>Egen finansiering</c:v>
                </c:pt>
              </c:strCache>
            </c:strRef>
          </c:tx>
          <c:spPr>
            <a:solidFill>
              <a:schemeClr val="accent6"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'Ark1'!$C$26:$F$26</c:f>
              <c:numCache>
                <c:formatCode>General</c:formatCode>
                <c:ptCount val="4"/>
                <c:pt idx="2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30F-44A9-8335-8E6D93188B96}"/>
            </c:ext>
          </c:extLst>
        </c:ser>
        <c:ser>
          <c:idx val="0"/>
          <c:order val="3"/>
          <c:tx>
            <c:strRef>
              <c:f>'Ark1'!$B$23</c:f>
              <c:strCache>
                <c:ptCount val="1"/>
                <c:pt idx="0">
                  <c:v>Konfliktkontingent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'Ark1'!$C$23:$F$23</c:f>
              <c:numCache>
                <c:formatCode>0</c:formatCode>
                <c:ptCount val="4"/>
                <c:pt idx="1">
                  <c:v>200</c:v>
                </c:pt>
                <c:pt idx="2">
                  <c:v>200</c:v>
                </c:pt>
                <c:pt idx="3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30F-44A9-8335-8E6D93188B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013568"/>
        <c:axId val="95794816"/>
      </c:barChart>
      <c:catAx>
        <c:axId val="10801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95794816"/>
        <c:crosses val="autoZero"/>
        <c:auto val="1"/>
        <c:lblAlgn val="ctr"/>
        <c:lblOffset val="100"/>
        <c:noMultiLvlLbl val="0"/>
      </c:catAx>
      <c:valAx>
        <c:axId val="9579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801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da-DK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07DFC-15E2-4E47-9697-2F56B0C93652}" type="datetimeFigureOut">
              <a:rPr lang="da-DK" smtClean="0"/>
              <a:t>08-03-2018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E5E62-2335-4C8B-8571-5DC76E16EC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727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BDB54-5D96-4A19-A616-19924A7AC63F}" type="datetimeFigureOut">
              <a:rPr lang="da-DK" smtClean="0"/>
              <a:t>08-03-2018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86EBA-7207-423A-9018-78614DCF30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567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3980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46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8327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464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464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Den</a:t>
            </a:r>
            <a:r>
              <a:rPr lang="da-DK" baseline="0" dirty="0" smtClean="0"/>
              <a:t> økonomiske rammer er IKKE kun løn!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766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aseline="0" dirty="0" smtClean="0"/>
              <a:t>2018 og 2019: Regeringens eget skøn for lønudviklingen i den private sektor. 2020: Antaget ud fra 2019.</a:t>
            </a:r>
          </a:p>
          <a:p>
            <a:r>
              <a:rPr lang="da-DK" baseline="0" dirty="0" smtClean="0"/>
              <a:t>De 6,6 % har KL kun nævnt mundtligt. Men det har været helt uklart, hvad de 6,6 % har dækket over – f.eks. ”reststigninger”, ”gælden” mv. Vi har intet konkret fået på skrift om rammen.</a:t>
            </a:r>
          </a:p>
          <a:p>
            <a:r>
              <a:rPr lang="da-DK" baseline="0" dirty="0" smtClean="0"/>
              <a:t>(Vores udspil til staten er på 8,2 %)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9772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KL</a:t>
            </a:r>
            <a:r>
              <a:rPr lang="da-DK" baseline="0" dirty="0" smtClean="0"/>
              <a:t> kræver, at vi først får seniordage 5 år før folkepensionen, også når den stiger i fremtiden. Aftale i dag: Seniordage fra 60 år.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3945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Reguleringsordningen</a:t>
            </a:r>
            <a:r>
              <a:rPr lang="da-DK" baseline="0" dirty="0" smtClean="0"/>
              <a:t> virker. Over tid har vi fulgtes ad. </a:t>
            </a:r>
          </a:p>
          <a:p>
            <a:r>
              <a:rPr lang="da-DK" baseline="0" dirty="0" smtClean="0"/>
              <a:t>Reguleringsordningen: De offentlige lønninger reguleres op eller ned med 80 % af forskellen i lønstigning til det private. </a:t>
            </a:r>
            <a:r>
              <a:rPr lang="da-DK" dirty="0" err="1" smtClean="0"/>
              <a:t>Privatlønsværnet</a:t>
            </a:r>
            <a:r>
              <a:rPr lang="da-DK" dirty="0" smtClean="0"/>
              <a:t>:</a:t>
            </a:r>
            <a:r>
              <a:rPr lang="da-DK" baseline="0" dirty="0" smtClean="0"/>
              <a:t> De offentlige lønninger reguleres op med 80 %, men ned med 100 % af forskellen.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7731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512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3200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DS OK18-logo cmyk.ai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8398"/>
            <a:ext cx="9353826" cy="66128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05756" y="5085184"/>
            <a:ext cx="3076197" cy="217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CDD3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2920" y="1124745"/>
            <a:ext cx="7869560" cy="451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</a:t>
            </a:r>
            <a:r>
              <a:rPr lang="en-US" dirty="0"/>
              <a:t>to edit Master text styles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dirty="0" smtClean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5892800"/>
            <a:ext cx="2159000" cy="406400"/>
          </a:xfrm>
          <a:prstGeom prst="rect">
            <a:avLst/>
          </a:prstGeom>
        </p:spPr>
      </p:pic>
      <p:sp>
        <p:nvSpPr>
          <p:cNvPr id="4" name="Ellipse 3"/>
          <p:cNvSpPr/>
          <p:nvPr userDrawn="1"/>
        </p:nvSpPr>
        <p:spPr>
          <a:xfrm>
            <a:off x="651330" y="136517"/>
            <a:ext cx="1040350" cy="10403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/>
          <p:cNvSpPr/>
          <p:nvPr userDrawn="1"/>
        </p:nvSpPr>
        <p:spPr>
          <a:xfrm>
            <a:off x="-540568" y="620688"/>
            <a:ext cx="1463918" cy="1463918"/>
          </a:xfrm>
          <a:prstGeom prst="ellipse">
            <a:avLst/>
          </a:prstGeom>
          <a:solidFill>
            <a:srgbClr val="88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44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EA5153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spcAft>
          <a:spcPts val="1200"/>
        </a:spcAft>
        <a:buFont typeface="Arial" pitchFamily="34" charset="0"/>
        <a:buChar char="•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4572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600"/>
        </a:spcAft>
        <a:buClrTx/>
        <a:buSzTx/>
        <a:buFont typeface="Arial" pitchFamily="34" charset="0"/>
        <a:buNone/>
        <a:tabLst/>
        <a:defRPr sz="1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1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–"/>
        <a:defRPr sz="11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ialraadgiverne.dk/OK1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0" y="764704"/>
            <a:ext cx="3909640" cy="4721696"/>
          </a:xfrm>
        </p:spPr>
        <p:txBody>
          <a:bodyPr>
            <a:noAutofit/>
          </a:bodyPr>
          <a:lstStyle/>
          <a:p>
            <a:endParaRPr lang="da-DK" dirty="0"/>
          </a:p>
          <a:p>
            <a:r>
              <a:rPr lang="da-DK" b="1" dirty="0" smtClean="0"/>
              <a:t>1) Fra forhandlinger til sammenbrud </a:t>
            </a:r>
            <a:endParaRPr lang="da-DK" dirty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Hvorfor konflikt?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Hvor er knasterne?</a:t>
            </a:r>
            <a:endParaRPr lang="da-DK" dirty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Hvad sker der lige nu i Forligsinstitutionen?</a:t>
            </a:r>
            <a:br>
              <a:rPr lang="da-DK" dirty="0" smtClean="0"/>
            </a:br>
            <a:endParaRPr lang="da-DK" dirty="0"/>
          </a:p>
          <a:p>
            <a:r>
              <a:rPr lang="da-DK" b="1" dirty="0" smtClean="0"/>
              <a:t>2) Vi forbereder os på en konflikt</a:t>
            </a:r>
            <a:endParaRPr lang="da-DK" dirty="0" smtClean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Hvem er udtaget?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Økonomisk støtte under en konflikt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Andre spørgsmål? Find svar hos DS</a:t>
            </a:r>
            <a:r>
              <a:rPr lang="da-DK" sz="1200" dirty="0" smtClean="0"/>
              <a:t/>
            </a:r>
            <a:br>
              <a:rPr lang="da-DK" sz="1200" dirty="0" smtClean="0"/>
            </a:br>
            <a:endParaRPr lang="da-DK" sz="1200" dirty="0" smtClean="0"/>
          </a:p>
          <a:p>
            <a:pPr marL="342900" indent="-342900">
              <a:buFontTx/>
              <a:buChar char="-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60648"/>
            <a:ext cx="7931224" cy="720080"/>
          </a:xfrm>
        </p:spPr>
        <p:txBody>
          <a:bodyPr/>
          <a:lstStyle/>
          <a:p>
            <a:r>
              <a:rPr lang="da-DK" dirty="0" smtClean="0"/>
              <a:t>Regionalt TR-møde 7. marts</a:t>
            </a:r>
            <a:endParaRPr lang="da-DK" dirty="0"/>
          </a:p>
        </p:txBody>
      </p:sp>
      <p:sp>
        <p:nvSpPr>
          <p:cNvPr id="4" name="Pladsholder til tekst 1"/>
          <p:cNvSpPr txBox="1">
            <a:spLocks/>
          </p:cNvSpPr>
          <p:nvPr/>
        </p:nvSpPr>
        <p:spPr>
          <a:xfrm>
            <a:off x="5220072" y="836712"/>
            <a:ext cx="3528392" cy="4649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200" dirty="0" smtClean="0"/>
              <a:t/>
            </a:r>
            <a:br>
              <a:rPr lang="da-DK" sz="2200" dirty="0" smtClean="0"/>
            </a:br>
            <a:r>
              <a:rPr lang="da-DK" b="1" dirty="0" smtClean="0"/>
              <a:t>3) Hvad er din rolle som TR?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Hvad gør vi nu?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Aktiviteter, happenings osv.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Vi er mange – og vi står sammen om #</a:t>
            </a:r>
            <a:r>
              <a:rPr lang="da-DK" dirty="0" err="1" smtClean="0"/>
              <a:t>EnLøsningForAlle</a:t>
            </a:r>
            <a:endParaRPr lang="da-DK" dirty="0" smtClean="0"/>
          </a:p>
          <a:p>
            <a:endParaRPr lang="da-DK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66428" y="404664"/>
            <a:ext cx="7859216" cy="850106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Fra forhandling til mulig konflikt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" t="1" r="-6" b="924"/>
          <a:stretch/>
        </p:blipFill>
        <p:spPr>
          <a:xfrm>
            <a:off x="1043952" y="1730384"/>
            <a:ext cx="3096000" cy="3740400"/>
          </a:xfrm>
          <a:prstGeom prst="rect">
            <a:avLst/>
          </a:prstGeom>
        </p:spPr>
      </p:pic>
      <p:sp>
        <p:nvSpPr>
          <p:cNvPr id="6" name="Højrepil 5"/>
          <p:cNvSpPr/>
          <p:nvPr/>
        </p:nvSpPr>
        <p:spPr>
          <a:xfrm>
            <a:off x="4355976" y="2790023"/>
            <a:ext cx="792088" cy="792088"/>
          </a:xfrm>
          <a:prstGeom prst="rightArrow">
            <a:avLst/>
          </a:prstGeom>
          <a:solidFill>
            <a:srgbClr val="88C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" t="1" r="-58" b="924"/>
          <a:stretch/>
        </p:blipFill>
        <p:spPr>
          <a:xfrm>
            <a:off x="5277600" y="1730384"/>
            <a:ext cx="3135600" cy="3740400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547664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September 2016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6084168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Vinteren 2018</a:t>
            </a:r>
          </a:p>
        </p:txBody>
      </p:sp>
    </p:spTree>
    <p:extLst>
      <p:ext uri="{BB962C8B-B14F-4D97-AF65-F5344CB8AC3E}">
        <p14:creationId xmlns:p14="http://schemas.microsoft.com/office/powerpoint/2010/main" val="34577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900987" cy="43632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Sammenbrud </a:t>
            </a:r>
            <a:r>
              <a:rPr lang="da-DK" dirty="0"/>
              <a:t>– alle områder. Stat, kommuner og </a:t>
            </a:r>
            <a:r>
              <a:rPr lang="da-DK" dirty="0" smtClean="0"/>
              <a:t>regioner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Strejkevarsel </a:t>
            </a:r>
            <a:r>
              <a:rPr lang="da-DK" dirty="0"/>
              <a:t>er afsendt – lockout?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En </a:t>
            </a:r>
            <a:r>
              <a:rPr lang="da-DK" dirty="0"/>
              <a:t>mulig konflikt tidligst 4. </a:t>
            </a:r>
            <a:r>
              <a:rPr lang="da-DK" dirty="0" smtClean="0"/>
              <a:t>april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Forligsinstitutionen arbejder på et forlig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Vi håber stadig på en acceptabel løsning via Forligsinstitutionen - men forbereder os på konflikt. </a:t>
            </a:r>
          </a:p>
          <a:p>
            <a:endParaRPr lang="da-DK" dirty="0"/>
          </a:p>
          <a:p>
            <a:r>
              <a:rPr lang="da-DK" b="1" i="1" dirty="0" smtClean="0"/>
              <a:t/>
            </a:r>
            <a:br>
              <a:rPr lang="da-DK" b="1" i="1" dirty="0" smtClean="0"/>
            </a:br>
            <a:endParaRPr lang="da-DK" dirty="0"/>
          </a:p>
          <a:p>
            <a:endParaRPr lang="da-DK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 står vi lige nu?</a:t>
            </a:r>
            <a:endParaRPr lang="da-DK" dirty="0"/>
          </a:p>
        </p:txBody>
      </p:sp>
      <p:pic>
        <p:nvPicPr>
          <p:cNvPr id="4" name="Billede 3" descr="341711-tidslinje-strejkens-ngledage--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29000"/>
            <a:ext cx="3318934" cy="225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2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992888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 smtClean="0"/>
              <a:t>Historisk </a:t>
            </a:r>
            <a:r>
              <a:rPr lang="da-DK" b="1" dirty="0"/>
              <a:t>svære forhandlinger – </a:t>
            </a:r>
            <a:r>
              <a:rPr lang="da-DK" b="1" dirty="0" smtClean="0"/>
              <a:t>historisk </a:t>
            </a:r>
            <a:r>
              <a:rPr lang="da-DK" b="1" dirty="0"/>
              <a:t>stærkt sammenhold </a:t>
            </a:r>
            <a:r>
              <a:rPr lang="da-DK" b="1" dirty="0" smtClean="0"/>
              <a:t/>
            </a:r>
            <a:br>
              <a:rPr lang="da-DK" b="1" dirty="0" smtClean="0"/>
            </a:br>
            <a:r>
              <a:rPr lang="da-DK" b="1" dirty="0" smtClean="0"/>
              <a:t>i </a:t>
            </a:r>
            <a:r>
              <a:rPr lang="da-DK" b="1" dirty="0"/>
              <a:t>fagbevægelsen</a:t>
            </a:r>
            <a:r>
              <a:rPr lang="da-DK" b="1" dirty="0" smtClean="0"/>
              <a:t>!</a:t>
            </a:r>
          </a:p>
          <a:p>
            <a:endParaRPr lang="da-DK" dirty="0" smtClean="0"/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Musketér ed </a:t>
            </a:r>
            <a:br>
              <a:rPr lang="da-DK" dirty="0" smtClean="0"/>
            </a:br>
            <a:endParaRPr lang="da-DK" sz="900" dirty="0" smtClean="0"/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Sammenhold</a:t>
            </a:r>
            <a:br>
              <a:rPr lang="da-DK" dirty="0" smtClean="0"/>
            </a:br>
            <a:endParaRPr lang="da-DK" sz="900" dirty="0" smtClean="0"/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Samarbejde – på tværs af ALLE organisationer på tværs af ALLE tre områder!</a:t>
            </a:r>
            <a:br>
              <a:rPr lang="da-DK" dirty="0" smtClean="0"/>
            </a:br>
            <a:endParaRPr lang="da-DK" sz="900" dirty="0" smtClean="0"/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Gejst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#</a:t>
            </a:r>
            <a:r>
              <a:rPr lang="da-DK" dirty="0" err="1" smtClean="0"/>
              <a:t>EnLøsningForAlle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187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96752"/>
            <a:ext cx="7900987" cy="4824536"/>
          </a:xfrm>
        </p:spPr>
        <p:txBody>
          <a:bodyPr>
            <a:normAutofit fontScale="40000" lnSpcReduction="20000"/>
          </a:bodyPr>
          <a:lstStyle/>
          <a:p>
            <a:r>
              <a:rPr lang="da-DK" sz="3500" b="1" dirty="0" smtClean="0"/>
              <a:t>Hvad er vores udgangspunkt?</a:t>
            </a:r>
            <a:endParaRPr lang="da-DK" sz="2000" dirty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 smtClean="0"/>
              <a:t>Krisen </a:t>
            </a:r>
            <a:r>
              <a:rPr lang="da-DK" sz="3300" dirty="0"/>
              <a:t>er forbi, og vi skal som offentligt ansatte også have del i opsvinget. </a:t>
            </a:r>
            <a:endParaRPr lang="da-DK" sz="33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 smtClean="0"/>
              <a:t>Vi </a:t>
            </a:r>
            <a:r>
              <a:rPr lang="da-DK" sz="3300" dirty="0"/>
              <a:t>har allerede i tre omgange taget medansvar og accepteret kriseoverenskomster. </a:t>
            </a:r>
            <a:endParaRPr lang="da-DK" sz="33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 smtClean="0"/>
              <a:t>Offentligt </a:t>
            </a:r>
            <a:r>
              <a:rPr lang="da-DK" sz="3300" dirty="0"/>
              <a:t>ansatte skal nu have en reallønsfremgang, der svarer til de </a:t>
            </a:r>
            <a:r>
              <a:rPr lang="da-DK" sz="3300" dirty="0" smtClean="0"/>
              <a:t>privatansattes. </a:t>
            </a:r>
            <a:r>
              <a:rPr lang="da-DK" sz="3300" dirty="0"/>
              <a:t/>
            </a:r>
            <a:br>
              <a:rPr lang="da-DK" sz="3300" dirty="0"/>
            </a:br>
            <a:r>
              <a:rPr lang="da-DK" sz="3300" dirty="0" smtClean="0"/>
              <a:t>Vi har ikke krævet en lønfest, men en rimelig lønforbedring.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 smtClean="0"/>
              <a:t>Vi </a:t>
            </a:r>
            <a:r>
              <a:rPr lang="da-DK" sz="3300" dirty="0"/>
              <a:t>vil anerkendes for vores indsats og den opgave, vi løser i samfundet. </a:t>
            </a:r>
            <a:endParaRPr lang="da-DK" sz="33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 smtClean="0"/>
              <a:t>Vi </a:t>
            </a:r>
            <a:r>
              <a:rPr lang="da-DK" sz="3300" dirty="0"/>
              <a:t>er 800.000 ansatte, som rammes af udhulingen af de offentlige overenskomster. </a:t>
            </a:r>
            <a:br>
              <a:rPr lang="da-DK" sz="3300" dirty="0"/>
            </a:br>
            <a:r>
              <a:rPr lang="da-DK" sz="3300" dirty="0" smtClean="0"/>
              <a:t>Det </a:t>
            </a:r>
            <a:r>
              <a:rPr lang="da-DK" sz="3300" dirty="0"/>
              <a:t>vedrører os alle. </a:t>
            </a:r>
            <a:endParaRPr lang="da-DK" sz="3300" dirty="0" smtClean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b="1" dirty="0" smtClean="0"/>
              <a:t>Vi ønsker os #</a:t>
            </a:r>
            <a:r>
              <a:rPr lang="da-DK" sz="3300" b="1" dirty="0" err="1" smtClean="0"/>
              <a:t>EnLøsningForAlle</a:t>
            </a:r>
            <a:endParaRPr lang="da-DK" sz="3300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116632"/>
            <a:ext cx="7931224" cy="1008112"/>
          </a:xfrm>
        </p:spPr>
        <p:txBody>
          <a:bodyPr>
            <a:normAutofit/>
          </a:bodyPr>
          <a:lstStyle/>
          <a:p>
            <a:r>
              <a:rPr lang="da-DK" dirty="0" smtClean="0"/>
              <a:t>Hvorfor konflikt?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48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083568"/>
            <a:ext cx="7900987" cy="44336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b="1" dirty="0" smtClean="0"/>
              <a:t>Hvad er arbejdsgivernes opfattelse?</a:t>
            </a:r>
            <a:endParaRPr lang="da-DK" i="1" dirty="0" smtClean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da-DK" dirty="0" smtClean="0"/>
              <a:t>Arbejdsgiver mener, at de offentlige lønninger er steget mere end de privates lønninger.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da-DK" dirty="0" smtClean="0"/>
              <a:t>Arbejdsgiver mener, at ”Vi skylder fra tidligere”</a:t>
            </a:r>
            <a:endParaRPr lang="da-DK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da-DK" dirty="0" smtClean="0"/>
              <a:t>Arbejdsgiver har mødt os med krav om forringelser af senior-ordningen, arbejdstid, individuel forhandlingsret mv.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60648"/>
            <a:ext cx="7931224" cy="720080"/>
          </a:xfrm>
        </p:spPr>
        <p:txBody>
          <a:bodyPr>
            <a:normAutofit/>
          </a:bodyPr>
          <a:lstStyle/>
          <a:p>
            <a:r>
              <a:rPr lang="da-DK" dirty="0" smtClean="0"/>
              <a:t>Hvorfor konflikt?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365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0" y="1155576"/>
            <a:ext cx="7850187" cy="4289648"/>
          </a:xfrm>
        </p:spPr>
        <p:txBody>
          <a:bodyPr>
            <a:normAutofit/>
          </a:bodyPr>
          <a:lstStyle/>
          <a:p>
            <a:r>
              <a:rPr lang="da-DK" b="1" dirty="0" smtClean="0"/>
              <a:t>Optakten</a:t>
            </a:r>
            <a:br>
              <a:rPr lang="da-DK" b="1" dirty="0" smtClean="0"/>
            </a:br>
            <a:endParaRPr lang="da-DK" sz="2400" b="1" dirty="0" smtClean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OK11, OK13, OK15: I krisens tegn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OK17: Opsving og private lønstigninger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OK18: Sophie Løhde til offentligt ansatte:</a:t>
            </a:r>
            <a:br>
              <a:rPr lang="da-DK" dirty="0" smtClean="0"/>
            </a:br>
            <a:endParaRPr lang="da-DK" sz="2400" dirty="0"/>
          </a:p>
          <a:p>
            <a:r>
              <a:rPr lang="da-DK" sz="2400" dirty="0" smtClean="0"/>
              <a:t>	</a:t>
            </a:r>
            <a:r>
              <a:rPr lang="da-DK" sz="2000" b="1" dirty="0" smtClean="0"/>
              <a:t>”I har fået for store lønstigninger”</a:t>
            </a:r>
          </a:p>
          <a:p>
            <a:pPr marL="342900" indent="-342900">
              <a:buFontTx/>
              <a:buChar char="-"/>
            </a:pPr>
            <a:endParaRPr lang="da-DK" sz="2400" dirty="0" smtClean="0"/>
          </a:p>
          <a:p>
            <a:pPr marL="342900" indent="-342900">
              <a:buFontTx/>
              <a:buChar char="-"/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Hvorfor konflikt?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4442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0" y="1154032"/>
            <a:ext cx="7850187" cy="4363200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da-DK" dirty="0" smtClean="0"/>
              <a:t>Den økonomiske ramme</a:t>
            </a:r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Seniorvilkår</a:t>
            </a:r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Undervisernes arbejdstid og spisepausen</a:t>
            </a:r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dirty="0"/>
              <a:t>Reguleringsordning og </a:t>
            </a:r>
            <a:r>
              <a:rPr lang="da-DK" dirty="0" err="1"/>
              <a:t>privatlønsværn</a:t>
            </a:r>
            <a:endParaRPr lang="da-DK" dirty="0"/>
          </a:p>
          <a:p>
            <a:pPr marL="342900" indent="-342900">
              <a:buFontTx/>
              <a:buChar char="-"/>
            </a:pPr>
            <a:endParaRPr lang="da-DK" sz="2400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De store knaster</a:t>
            </a:r>
            <a:endParaRPr lang="da-DK" sz="2800" dirty="0"/>
          </a:p>
        </p:txBody>
      </p:sp>
      <p:pic>
        <p:nvPicPr>
          <p:cNvPr id="4" name="Billede 3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140968"/>
            <a:ext cx="4581164" cy="257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2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525658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da-DK" b="1" dirty="0" smtClean="0"/>
              <a:t>Den økonomiske ramme 2018-2020</a:t>
            </a:r>
            <a:endParaRPr lang="da-DK" dirty="0"/>
          </a:p>
          <a:p>
            <a:pPr>
              <a:lnSpc>
                <a:spcPct val="120000"/>
              </a:lnSpc>
            </a:pPr>
            <a:r>
              <a:rPr lang="da-DK" i="1" dirty="0" smtClean="0"/>
              <a:t>Hvad betyder rammen?</a:t>
            </a:r>
            <a:br>
              <a:rPr lang="da-DK" i="1" dirty="0" smtClean="0"/>
            </a:b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b="1" dirty="0" smtClean="0"/>
              <a:t>Primært løn</a:t>
            </a:r>
            <a:endParaRPr lang="da-DK" dirty="0" smtClean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Midler til de enkelte organisationer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Puljer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Reguleringsordning</a:t>
            </a:r>
          </a:p>
          <a:p>
            <a:endParaRPr lang="da-DK" sz="2400" u="sng" dirty="0" smtClean="0"/>
          </a:p>
          <a:p>
            <a:endParaRPr lang="da-DK" sz="2400" dirty="0"/>
          </a:p>
          <a:p>
            <a:endParaRPr lang="da-DK" sz="2400" u="sng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476672"/>
            <a:ext cx="7931224" cy="720080"/>
          </a:xfrm>
        </p:spPr>
        <p:txBody>
          <a:bodyPr>
            <a:noAutofit/>
          </a:bodyPr>
          <a:lstStyle/>
          <a:p>
            <a:r>
              <a:rPr lang="da-DK" sz="1600" dirty="0">
                <a:solidFill>
                  <a:srgbClr val="000000"/>
                </a:solidFill>
              </a:rPr>
              <a:t>DE STORE KNASTER </a:t>
            </a:r>
            <a:r>
              <a:rPr lang="da-DK" sz="4400" dirty="0"/>
              <a:t/>
            </a:r>
            <a:br>
              <a:rPr lang="da-DK" sz="4400" dirty="0"/>
            </a:br>
            <a:r>
              <a:rPr lang="da-DK" dirty="0"/>
              <a:t>Løn</a:t>
            </a:r>
          </a:p>
        </p:txBody>
      </p:sp>
    </p:spTree>
    <p:extLst>
      <p:ext uri="{BB962C8B-B14F-4D97-AF65-F5344CB8AC3E}">
        <p14:creationId xmlns:p14="http://schemas.microsoft.com/office/powerpoint/2010/main" val="40750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94203" cy="407516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 smtClean="0"/>
              <a:t>Den økonomiske ramme 2018-2020</a:t>
            </a:r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b="1" dirty="0" smtClean="0"/>
              <a:t>Vores udspil </a:t>
            </a:r>
            <a:r>
              <a:rPr lang="da-DK" dirty="0" smtClean="0"/>
              <a:t>til KL: 8,6 %</a:t>
            </a:r>
            <a:endParaRPr lang="da-DK" dirty="0"/>
          </a:p>
          <a:p>
            <a:pPr marL="742950" lvl="1" indent="-285750">
              <a:buFont typeface="Lucida Grande"/>
              <a:buChar char="-"/>
            </a:pPr>
            <a:r>
              <a:rPr lang="da-DK" sz="1200" dirty="0" smtClean="0"/>
              <a:t>2018: 2,8 %</a:t>
            </a:r>
          </a:p>
          <a:p>
            <a:pPr marL="742950" lvl="1" indent="-285750">
              <a:buFont typeface="Lucida Grande"/>
              <a:buChar char="-"/>
            </a:pPr>
            <a:r>
              <a:rPr lang="da-DK" sz="1200" dirty="0" smtClean="0"/>
              <a:t>2019: 2,9 %</a:t>
            </a:r>
          </a:p>
          <a:p>
            <a:pPr marL="742950" lvl="1" indent="-285750">
              <a:buFont typeface="Lucida Grande"/>
              <a:buChar char="-"/>
            </a:pPr>
            <a:r>
              <a:rPr lang="da-DK" sz="1200" dirty="0" smtClean="0"/>
              <a:t>2020: 2,9 %</a:t>
            </a:r>
            <a:br>
              <a:rPr lang="da-DK" sz="1200" dirty="0" smtClean="0"/>
            </a:br>
            <a:endParaRPr lang="da-DK" dirty="0" smtClean="0"/>
          </a:p>
          <a:p>
            <a:pPr marL="285750" indent="-285750">
              <a:buFont typeface="Arial"/>
              <a:buChar char="•"/>
            </a:pPr>
            <a:r>
              <a:rPr lang="da-DK" b="1" dirty="0" smtClean="0"/>
              <a:t>KL’s udspil</a:t>
            </a:r>
            <a:r>
              <a:rPr lang="da-DK" dirty="0" smtClean="0"/>
              <a:t>: ??? – mundtligt: 6,6 % </a:t>
            </a:r>
            <a:endParaRPr lang="da-DK" dirty="0"/>
          </a:p>
          <a:p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332656"/>
            <a:ext cx="7931224" cy="994122"/>
          </a:xfrm>
        </p:spPr>
        <p:txBody>
          <a:bodyPr>
            <a:normAutofit/>
          </a:bodyPr>
          <a:lstStyle/>
          <a:p>
            <a:r>
              <a:rPr lang="da-DK" sz="1600" dirty="0">
                <a:solidFill>
                  <a:srgbClr val="000000"/>
                </a:solidFill>
              </a:rPr>
              <a:t>DE STORE KNASTER </a:t>
            </a:r>
            <a:r>
              <a:rPr lang="da-DK" sz="4400" dirty="0"/>
              <a:t/>
            </a:r>
            <a:br>
              <a:rPr lang="da-DK" sz="4400" dirty="0"/>
            </a:br>
            <a:r>
              <a:rPr lang="da-DK" dirty="0"/>
              <a:t>Løn</a:t>
            </a:r>
          </a:p>
        </p:txBody>
      </p:sp>
    </p:spTree>
    <p:extLst>
      <p:ext uri="{BB962C8B-B14F-4D97-AF65-F5344CB8AC3E}">
        <p14:creationId xmlns:p14="http://schemas.microsoft.com/office/powerpoint/2010/main" val="394011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41044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 smtClean="0"/>
              <a:t>Seniorvilkår</a:t>
            </a:r>
          </a:p>
          <a:p>
            <a:pPr>
              <a:lnSpc>
                <a:spcPct val="120000"/>
              </a:lnSpc>
            </a:pPr>
            <a:r>
              <a:rPr lang="da-DK" i="1" dirty="0" smtClean="0"/>
              <a:t>Vores krav</a:t>
            </a:r>
            <a:r>
              <a:rPr lang="da-DK" dirty="0" smtClean="0"/>
              <a:t>: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Bedre </a:t>
            </a:r>
            <a:r>
              <a:rPr lang="da-DK" dirty="0"/>
              <a:t>vilkår for seniorer</a:t>
            </a:r>
          </a:p>
          <a:p>
            <a:pPr>
              <a:lnSpc>
                <a:spcPct val="120000"/>
              </a:lnSpc>
            </a:pPr>
            <a:r>
              <a:rPr lang="da-DK" i="1" dirty="0" smtClean="0"/>
              <a:t>KL’s </a:t>
            </a:r>
            <a:r>
              <a:rPr lang="da-DK" i="1" dirty="0"/>
              <a:t>krav</a:t>
            </a:r>
            <a:r>
              <a:rPr lang="da-DK" dirty="0"/>
              <a:t>: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Seniordage </a:t>
            </a:r>
            <a:r>
              <a:rPr lang="da-DK" dirty="0"/>
              <a:t>følger folkepensionsalder</a:t>
            </a:r>
          </a:p>
          <a:p>
            <a:pPr marL="342900" indent="-342900">
              <a:buFont typeface="Verdana" pitchFamily="34" charset="0"/>
              <a:buChar char="–"/>
            </a:pPr>
            <a:endParaRPr lang="da-DK" dirty="0" smtClean="0"/>
          </a:p>
        </p:txBody>
      </p:sp>
      <p:sp>
        <p:nvSpPr>
          <p:cNvPr id="5" name="Titel 2"/>
          <p:cNvSpPr txBox="1">
            <a:spLocks/>
          </p:cNvSpPr>
          <p:nvPr/>
        </p:nvSpPr>
        <p:spPr>
          <a:xfrm>
            <a:off x="971600" y="332656"/>
            <a:ext cx="7931224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EA515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a-DK" sz="1600" dirty="0" smtClean="0">
                <a:solidFill>
                  <a:srgbClr val="000000"/>
                </a:solidFill>
              </a:rPr>
              <a:t>DE STORE KNASTER </a:t>
            </a:r>
            <a:r>
              <a:rPr lang="da-DK" sz="4400" dirty="0" smtClean="0"/>
              <a:t/>
            </a:r>
            <a:br>
              <a:rPr lang="da-DK" sz="4400" dirty="0" smtClean="0"/>
            </a:br>
            <a:r>
              <a:rPr lang="da-DK" dirty="0" smtClean="0"/>
              <a:t>Seniorvilkår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3366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41044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 smtClean="0"/>
              <a:t>Undervisernes arbejdstid – spisepausen</a:t>
            </a:r>
          </a:p>
          <a:p>
            <a:pPr>
              <a:lnSpc>
                <a:spcPct val="120000"/>
              </a:lnSpc>
            </a:pPr>
            <a:r>
              <a:rPr lang="da-DK" i="1" dirty="0" smtClean="0"/>
              <a:t>Vores krav: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Reelle forhandlinger om arbejdstid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Spisepausen er en del af overenskomstgrundlaget</a:t>
            </a:r>
          </a:p>
          <a:p>
            <a:pPr>
              <a:lnSpc>
                <a:spcPct val="120000"/>
              </a:lnSpc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476672"/>
            <a:ext cx="7931224" cy="706090"/>
          </a:xfrm>
        </p:spPr>
        <p:txBody>
          <a:bodyPr>
            <a:normAutofit fontScale="90000"/>
          </a:bodyPr>
          <a:lstStyle/>
          <a:p>
            <a:r>
              <a:rPr lang="da-DK" sz="1800" dirty="0" smtClean="0">
                <a:solidFill>
                  <a:schemeClr val="tx1"/>
                </a:solidFill>
              </a:rPr>
              <a:t>DE STORE KNASTER </a:t>
            </a:r>
            <a:r>
              <a:rPr lang="da-DK" sz="2800" dirty="0" smtClean="0"/>
              <a:t/>
            </a:r>
            <a:br>
              <a:rPr lang="da-DK" sz="2800" dirty="0" smtClean="0"/>
            </a:br>
            <a:r>
              <a:rPr lang="da-DK" sz="3100" dirty="0" smtClean="0"/>
              <a:t>Arbejdstid, spisepausen</a:t>
            </a:r>
            <a:endParaRPr lang="da-DK" sz="3100" dirty="0"/>
          </a:p>
        </p:txBody>
      </p:sp>
      <p:pic>
        <p:nvPicPr>
          <p:cNvPr id="4" name="Billede 3" descr="20080501-150906-5 23m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59" y="3356992"/>
            <a:ext cx="422247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6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4104456"/>
          </a:xfrm>
        </p:spPr>
        <p:txBody>
          <a:bodyPr wrap="none">
            <a:noAutofit/>
          </a:bodyPr>
          <a:lstStyle/>
          <a:p>
            <a:r>
              <a:rPr lang="da-DK" b="1" dirty="0" smtClean="0"/>
              <a:t>Reguleringsordning og </a:t>
            </a:r>
            <a:r>
              <a:rPr lang="da-DK" b="1" dirty="0" err="1" smtClean="0"/>
              <a:t>privatlønsværn</a:t>
            </a:r>
            <a:r>
              <a:rPr lang="da-DK" b="1" dirty="0" smtClean="0"/>
              <a:t/>
            </a:r>
            <a:br>
              <a:rPr lang="da-DK" b="1" dirty="0" smtClean="0"/>
            </a:br>
            <a:endParaRPr lang="da-DK" b="1" dirty="0" smtClean="0"/>
          </a:p>
          <a:p>
            <a:r>
              <a:rPr lang="da-DK" i="1" dirty="0"/>
              <a:t>Vores krav:</a:t>
            </a:r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Afskaffelse </a:t>
            </a:r>
            <a:r>
              <a:rPr lang="da-DK" dirty="0"/>
              <a:t>af </a:t>
            </a:r>
            <a:r>
              <a:rPr lang="da-DK" dirty="0" err="1" smtClean="0"/>
              <a:t>privatlønsværnet</a:t>
            </a:r>
            <a:r>
              <a:rPr lang="da-DK" dirty="0"/>
              <a:t/>
            </a:r>
            <a:br>
              <a:rPr lang="da-DK" dirty="0"/>
            </a:br>
            <a:endParaRPr lang="da-DK" i="1" dirty="0" smtClean="0"/>
          </a:p>
          <a:p>
            <a:r>
              <a:rPr lang="da-DK" i="1" dirty="0" smtClean="0"/>
              <a:t>Reguleringsordningen siden 1987:</a:t>
            </a:r>
            <a:endParaRPr lang="da-DK" i="1" dirty="0"/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De offentlige og private lønninger følges ad</a:t>
            </a:r>
            <a:br>
              <a:rPr lang="da-DK" dirty="0" smtClean="0"/>
            </a:br>
            <a:endParaRPr lang="da-DK" dirty="0" smtClean="0"/>
          </a:p>
          <a:p>
            <a:r>
              <a:rPr lang="da-DK" i="1" dirty="0" err="1" smtClean="0"/>
              <a:t>Privatlønsværn</a:t>
            </a:r>
            <a:r>
              <a:rPr lang="da-DK" i="1" dirty="0" smtClean="0"/>
              <a:t> siden 2015:</a:t>
            </a:r>
          </a:p>
          <a:p>
            <a:pPr marL="285750" indent="-285750">
              <a:buFont typeface="Arial"/>
              <a:buChar char="•"/>
            </a:pPr>
            <a:r>
              <a:rPr lang="da-DK" dirty="0" smtClean="0"/>
              <a:t>Offentlige lønninger reguleres mere ned end op</a:t>
            </a:r>
            <a:endParaRPr lang="da-DK" dirty="0"/>
          </a:p>
          <a:p>
            <a:pPr marL="342900" indent="-342900">
              <a:buFontTx/>
              <a:buChar char="-"/>
            </a:pPr>
            <a:endParaRPr lang="da-DK" sz="2400" dirty="0" smtClean="0"/>
          </a:p>
        </p:txBody>
      </p:sp>
      <p:sp>
        <p:nvSpPr>
          <p:cNvPr id="5" name="Titel 2"/>
          <p:cNvSpPr txBox="1">
            <a:spLocks/>
          </p:cNvSpPr>
          <p:nvPr/>
        </p:nvSpPr>
        <p:spPr>
          <a:xfrm>
            <a:off x="971600" y="332656"/>
            <a:ext cx="7931224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EA515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a-DK" sz="1600" dirty="0" smtClean="0">
                <a:solidFill>
                  <a:srgbClr val="000000"/>
                </a:solidFill>
              </a:rPr>
              <a:t>DE STORE KNASTER </a:t>
            </a:r>
            <a:r>
              <a:rPr lang="da-DK" sz="4400" dirty="0" smtClean="0"/>
              <a:t/>
            </a:r>
            <a:br>
              <a:rPr lang="da-DK" sz="4400" dirty="0" smtClean="0"/>
            </a:br>
            <a:r>
              <a:rPr lang="da-DK" dirty="0" smtClean="0"/>
              <a:t>Reguleringsordning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847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3414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7128792" cy="4104456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Vi arbejder fortsat for et forlig</a:t>
            </a:r>
            <a:endParaRPr lang="da-DK" dirty="0"/>
          </a:p>
        </p:txBody>
      </p:sp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764704"/>
            <a:ext cx="7900987" cy="4793704"/>
          </a:xfrm>
        </p:spPr>
        <p:txBody>
          <a:bodyPr>
            <a:normAutofit/>
          </a:bodyPr>
          <a:lstStyle/>
          <a:p>
            <a:endParaRPr lang="da-DK" b="1" dirty="0"/>
          </a:p>
          <a:p>
            <a:r>
              <a:rPr lang="da-DK" b="1" dirty="0" smtClean="0"/>
              <a:t>– men vi forbereder os på konflikt</a:t>
            </a:r>
          </a:p>
        </p:txBody>
      </p:sp>
    </p:spTree>
    <p:extLst>
      <p:ext uri="{BB962C8B-B14F-4D97-AF65-F5344CB8AC3E}">
        <p14:creationId xmlns:p14="http://schemas.microsoft.com/office/powerpoint/2010/main" val="16350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692696"/>
            <a:ext cx="7900987" cy="4433664"/>
          </a:xfrm>
        </p:spPr>
        <p:txBody>
          <a:bodyPr wrap="none">
            <a:noAutofit/>
          </a:bodyPr>
          <a:lstStyle/>
          <a:p>
            <a:endParaRPr lang="da-DK" dirty="0" smtClean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Afgivet konfliktvarsel på alle tre områder, men vi er ikke i konflikt - </a:t>
            </a:r>
            <a:r>
              <a:rPr lang="da-DK" sz="1500" dirty="0" smtClean="0"/>
              <a:t>ENDNU</a:t>
            </a:r>
            <a:endParaRPr lang="da-DK" sz="15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 smtClean="0"/>
              <a:t>DS </a:t>
            </a:r>
            <a:r>
              <a:rPr lang="da-DK" sz="1500" dirty="0"/>
              <a:t>har varslet strejke for ca. 12 pct. af medlemmer ansat på de </a:t>
            </a:r>
            <a:r>
              <a:rPr lang="da-DK" sz="1500" dirty="0" smtClean="0"/>
              <a:t/>
            </a:r>
            <a:br>
              <a:rPr lang="da-DK" sz="1500" dirty="0" smtClean="0"/>
            </a:br>
            <a:r>
              <a:rPr lang="da-DK" sz="1500" dirty="0" smtClean="0"/>
              <a:t>kommunale </a:t>
            </a:r>
            <a:r>
              <a:rPr lang="da-DK" sz="1500" dirty="0"/>
              <a:t>og regionale </a:t>
            </a:r>
            <a:r>
              <a:rPr lang="da-DK" sz="1500" dirty="0" smtClean="0"/>
              <a:t>arbejdspladser</a:t>
            </a:r>
            <a:endParaRPr lang="da-DK" sz="15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 smtClean="0"/>
              <a:t>På det statslige område har vi sammen med CO10 varslet strejke for </a:t>
            </a:r>
            <a:br>
              <a:rPr lang="da-DK" sz="1500" dirty="0" smtClean="0"/>
            </a:br>
            <a:r>
              <a:rPr lang="da-DK" sz="1500" dirty="0" smtClean="0"/>
              <a:t>ca. 12 pct. af medlemmerne </a:t>
            </a:r>
            <a:endParaRPr lang="da-DK" sz="15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Konfliktvarslet til iværksættelse på alle tre områder til </a:t>
            </a:r>
            <a:r>
              <a:rPr lang="da-DK" sz="1500" b="1" dirty="0"/>
              <a:t>den 4. </a:t>
            </a:r>
            <a:r>
              <a:rPr lang="da-DK" sz="1500" b="1" dirty="0" smtClean="0"/>
              <a:t>april</a:t>
            </a:r>
            <a:endParaRPr lang="da-DK" sz="15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Vi kan kun </a:t>
            </a:r>
            <a:r>
              <a:rPr lang="da-DK" sz="1500" dirty="0" smtClean="0"/>
              <a:t>varsle </a:t>
            </a:r>
            <a:r>
              <a:rPr lang="da-DK" sz="1500" dirty="0"/>
              <a:t>medlemmer i konflikt. </a:t>
            </a:r>
            <a:r>
              <a:rPr lang="da-DK" sz="1500" dirty="0" smtClean="0"/>
              <a:t/>
            </a:r>
            <a:br>
              <a:rPr lang="da-DK" sz="1500" dirty="0" smtClean="0"/>
            </a:br>
            <a:r>
              <a:rPr lang="da-DK" sz="1500" dirty="0" smtClean="0"/>
              <a:t>Ikke</a:t>
            </a:r>
            <a:r>
              <a:rPr lang="da-DK" sz="1500" dirty="0"/>
              <a:t>-medlemmer skal gå på </a:t>
            </a:r>
            <a:r>
              <a:rPr lang="da-DK" sz="1500" dirty="0" smtClean="0"/>
              <a:t>arbejde</a:t>
            </a:r>
            <a:r>
              <a:rPr lang="da-DK" sz="1500" dirty="0"/>
              <a:t/>
            </a:r>
            <a:br>
              <a:rPr lang="da-DK" sz="1500" dirty="0"/>
            </a:br>
            <a:endParaRPr lang="da-DK" sz="1500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Vi forbereder os på konflikt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944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da-DK" sz="1500" dirty="0" smtClean="0"/>
              <a:t>DS yder økonomisk støtte til medlemmerne i forbindelse med en konflikt.</a:t>
            </a:r>
            <a:endParaRPr lang="da-DK" sz="1500" dirty="0"/>
          </a:p>
          <a:p>
            <a:pPr>
              <a:lnSpc>
                <a:spcPct val="120000"/>
              </a:lnSpc>
            </a:pPr>
            <a:r>
              <a:rPr lang="da-DK" sz="1500" dirty="0" smtClean="0"/>
              <a:t>Hovebestyrelsen har valgt at støtte medlemmerne via en </a:t>
            </a:r>
            <a:r>
              <a:rPr lang="da-DK" sz="1500" b="1" dirty="0" smtClean="0"/>
              <a:t>lånemodel</a:t>
            </a:r>
            <a:endParaRPr lang="da-DK" sz="1500" b="1" dirty="0"/>
          </a:p>
          <a:p>
            <a:pPr>
              <a:lnSpc>
                <a:spcPct val="120000"/>
              </a:lnSpc>
            </a:pPr>
            <a:r>
              <a:rPr lang="da-DK" sz="1500" dirty="0" smtClean="0"/>
              <a:t/>
            </a:r>
            <a:br>
              <a:rPr lang="da-DK" sz="1500" dirty="0" smtClean="0"/>
            </a:br>
            <a:r>
              <a:rPr lang="da-DK" sz="1500" i="1" dirty="0" smtClean="0"/>
              <a:t>Modellen skal sikre to hensyn:</a:t>
            </a:r>
            <a:endParaRPr lang="da-DK" sz="1500" b="1" i="1" dirty="0"/>
          </a:p>
          <a:p>
            <a:pPr marL="342900" indent="-342900">
              <a:lnSpc>
                <a:spcPct val="120000"/>
              </a:lnSpc>
              <a:buAutoNum type="arabicParenR"/>
            </a:pPr>
            <a:r>
              <a:rPr lang="da-DK" sz="1500" dirty="0" smtClean="0"/>
              <a:t>Den er </a:t>
            </a:r>
            <a:r>
              <a:rPr lang="da-DK" sz="1500" b="1" dirty="0"/>
              <a:t>solidarisk </a:t>
            </a:r>
            <a:r>
              <a:rPr lang="da-DK" sz="1500" dirty="0"/>
              <a:t>- den stiller alle medlemmer – uanset om de er i strejke eller ej – så lige som muligt</a:t>
            </a:r>
            <a:r>
              <a:rPr lang="da-DK" sz="1500" dirty="0" smtClean="0"/>
              <a:t>.</a:t>
            </a:r>
            <a:br>
              <a:rPr lang="da-DK" sz="1500" dirty="0" smtClean="0"/>
            </a:br>
            <a:endParaRPr lang="da-DK" sz="1500" dirty="0"/>
          </a:p>
          <a:p>
            <a:pPr marL="342900" lvl="0" indent="-34290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da-DK" sz="1500" dirty="0" smtClean="0"/>
              <a:t>Den skal sikre, at </a:t>
            </a:r>
            <a:r>
              <a:rPr lang="da-DK" sz="1500" b="1" dirty="0" smtClean="0"/>
              <a:t>DS kan holde til en længerevarende konflikt </a:t>
            </a:r>
            <a:r>
              <a:rPr lang="da-DK" sz="1500" dirty="0" smtClean="0"/>
              <a:t>– </a:t>
            </a:r>
            <a:br>
              <a:rPr lang="da-DK" sz="1500" dirty="0" smtClean="0"/>
            </a:br>
            <a:r>
              <a:rPr lang="da-DK" sz="1500" dirty="0" smtClean="0"/>
              <a:t>Jo </a:t>
            </a:r>
            <a:r>
              <a:rPr lang="da-DK" sz="1500" dirty="0"/>
              <a:t>længere, vi kan holde, desto større pres kan vi lægge på arbejdsgiver.</a:t>
            </a:r>
          </a:p>
          <a:p>
            <a:endParaRPr lang="da-DK" dirty="0" smtClean="0"/>
          </a:p>
          <a:p>
            <a:r>
              <a:rPr lang="da-DK" dirty="0" smtClean="0"/>
              <a:t/>
            </a:r>
            <a:br>
              <a:rPr lang="da-DK" dirty="0" smtClean="0"/>
            </a:br>
            <a:endParaRPr lang="da-DK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Økonomisk støtte under en konflikt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1684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1" y="1123200"/>
            <a:ext cx="6141887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 smtClean="0"/>
              <a:t>Hvor meget?</a:t>
            </a:r>
            <a:endParaRPr lang="da-DK" b="1" dirty="0"/>
          </a:p>
          <a:p>
            <a:pPr>
              <a:lnSpc>
                <a:spcPct val="120000"/>
              </a:lnSpc>
            </a:pPr>
            <a:r>
              <a:rPr lang="da-DK" dirty="0"/>
              <a:t>I tilfælde af </a:t>
            </a:r>
            <a:r>
              <a:rPr lang="da-DK" b="1" dirty="0"/>
              <a:t>en begrænset konflikt i omfang og tid </a:t>
            </a:r>
            <a:r>
              <a:rPr lang="da-DK" dirty="0"/>
              <a:t>vil medlemmer af DS kunne modtage ca. 20.000 kr. pr. </a:t>
            </a:r>
            <a:r>
              <a:rPr lang="da-DK" dirty="0" smtClean="0"/>
              <a:t>måned, </a:t>
            </a:r>
            <a:br>
              <a:rPr lang="da-DK" dirty="0" smtClean="0"/>
            </a:br>
            <a:r>
              <a:rPr lang="da-DK" dirty="0" smtClean="0"/>
              <a:t>dvs</a:t>
            </a:r>
            <a:r>
              <a:rPr lang="da-DK" dirty="0"/>
              <a:t>. ca. 1.053 kr. pr. hverdag strejken varer. Det svarer til gennemsnitslønnen for en socialrådgiver efter skat – fratrukket ferie og pension. </a:t>
            </a:r>
            <a:r>
              <a:rPr lang="da-DK" dirty="0" smtClean="0"/>
              <a:t/>
            </a:r>
            <a:br>
              <a:rPr lang="da-DK" dirty="0" smtClean="0"/>
            </a:br>
            <a:endParaRPr lang="da-DK" dirty="0"/>
          </a:p>
          <a:p>
            <a:pPr>
              <a:lnSpc>
                <a:spcPct val="120000"/>
              </a:lnSpc>
            </a:pPr>
            <a:r>
              <a:rPr lang="da-DK" dirty="0"/>
              <a:t>I tilfælde af </a:t>
            </a:r>
            <a:r>
              <a:rPr lang="da-DK" b="1" dirty="0"/>
              <a:t>en længerevarende konflikt eller storkonflikt</a:t>
            </a:r>
            <a:r>
              <a:rPr lang="da-DK" dirty="0"/>
              <a:t> (f.eks. en lockout) vil medlemmer af DS kunne modtage ca. 12.000 kr. pr. måned, dvs. ca. 632 kr. pr. hverdag konflikten varer, svarende til højeste udbetalte dagpengesats efter skat.</a:t>
            </a:r>
          </a:p>
          <a:p>
            <a:endParaRPr lang="da-DK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Økonomisk støtte under en konflikt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59880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1" y="1124744"/>
            <a:ext cx="6933975" cy="489654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da-DK" b="1" dirty="0" smtClean="0"/>
              <a:t>Hvordan fungerer modellen?</a:t>
            </a:r>
            <a:endParaRPr lang="da-DK" dirty="0" smtClean="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 smtClean="0"/>
              <a:t>Medlemmerne </a:t>
            </a:r>
            <a:r>
              <a:rPr lang="da-DK" dirty="0"/>
              <a:t>låner midler fra DS’ Aktionsfond, også kaldet </a:t>
            </a:r>
            <a:r>
              <a:rPr lang="da-DK" dirty="0" smtClean="0"/>
              <a:t>strejkekassen. 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/>
              <a:t>Det er Lån &amp; Spar Bank, der derfor rent praktisk står for at udlåne </a:t>
            </a:r>
            <a:r>
              <a:rPr lang="da-DK" b="1" dirty="0" smtClean="0"/>
              <a:t>DS’ </a:t>
            </a:r>
            <a:r>
              <a:rPr lang="da-DK" b="1" dirty="0"/>
              <a:t>midler </a:t>
            </a:r>
            <a:r>
              <a:rPr lang="da-DK" dirty="0"/>
              <a:t>til medlemmerne</a:t>
            </a:r>
            <a:r>
              <a:rPr lang="da-DK" dirty="0" smtClean="0"/>
              <a:t>. 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 smtClean="0"/>
              <a:t>Man </a:t>
            </a:r>
            <a:r>
              <a:rPr lang="da-DK" dirty="0"/>
              <a:t>behøver </a:t>
            </a:r>
            <a:r>
              <a:rPr lang="da-DK" dirty="0" smtClean="0"/>
              <a:t>ikke </a:t>
            </a:r>
            <a:r>
              <a:rPr lang="da-DK" dirty="0"/>
              <a:t>at være kunde i Lån &amp; Spar Bank for at optage lånet, og den eneste nødvendige godkendelse er, at man har været medlem af DS senest tre måneder før konflikten træder i kraft og er i </a:t>
            </a:r>
            <a:r>
              <a:rPr lang="da-DK" dirty="0" smtClean="0"/>
              <a:t>konflikt.</a:t>
            </a:r>
            <a:endParaRPr lang="da-DK" dirty="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 smtClean="0"/>
              <a:t>Renten </a:t>
            </a:r>
            <a:r>
              <a:rPr lang="da-DK" dirty="0"/>
              <a:t>på lånet er variabel og vil følge ’referencerenten’, som siden 2012 har været 0 </a:t>
            </a:r>
            <a:r>
              <a:rPr lang="da-DK" dirty="0" smtClean="0"/>
              <a:t>%.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 smtClean="0"/>
              <a:t>DS og en række andre faglige organisationer har indgået aftalen om samarbejde med Lån &amp; Spar Bank – f.eks. Dansk Sygeplejerråd, DJØF, Magisterforeningen mfl.</a:t>
            </a:r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Økonomisk støtte under en konflikt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81421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6048672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 smtClean="0"/>
              <a:t>Hvorfor lån og ikke støttebeløb?</a:t>
            </a:r>
            <a:endParaRPr lang="da-DK" b="1" dirty="0"/>
          </a:p>
          <a:p>
            <a:pPr marL="285750" lvl="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Lånemodellen betaler sig, fordi der </a:t>
            </a:r>
            <a:r>
              <a:rPr lang="da-DK" dirty="0"/>
              <a:t>ikke skal betales skat af konfliktlånet.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Dermed </a:t>
            </a:r>
            <a:r>
              <a:rPr lang="da-DK" dirty="0"/>
              <a:t>vil det samlede træk på Aktionsfonden blive betydeligt mindre ved </a:t>
            </a:r>
            <a:r>
              <a:rPr lang="da-DK" dirty="0" smtClean="0"/>
              <a:t>lånemodellen, </a:t>
            </a:r>
            <a:r>
              <a:rPr lang="da-DK" dirty="0"/>
              <a:t>end hvis vi havde valgt at udbetale </a:t>
            </a:r>
            <a:r>
              <a:rPr lang="da-DK" dirty="0" smtClean="0"/>
              <a:t>pengene som konfliktstøtte</a:t>
            </a:r>
            <a:r>
              <a:rPr lang="da-DK" dirty="0"/>
              <a:t>.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Det betyder også, </a:t>
            </a:r>
            <a:r>
              <a:rPr lang="da-DK" dirty="0"/>
              <a:t>at DS kan være i konflikt i længere tid for det samme beløb – og dermed kan vi sammen lægge større pres på arbejdsgiverne.</a:t>
            </a:r>
          </a:p>
          <a:p>
            <a:endParaRPr lang="da-DK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Økonomisk støtte under en konflikt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45458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6840761" cy="424847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40000"/>
              </a:lnSpc>
            </a:pPr>
            <a:r>
              <a:rPr lang="da-DK" sz="1600" b="1" dirty="0" smtClean="0"/>
              <a:t>Tilbagebetaling og nedsat kontingent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 smtClean="0"/>
              <a:t>Lånet </a:t>
            </a:r>
            <a:r>
              <a:rPr lang="da-DK" dirty="0"/>
              <a:t>betales tilbage efter en konflikt, men man kompenseres ved, at vi nedsætter </a:t>
            </a:r>
            <a:r>
              <a:rPr lang="da-DK" dirty="0" smtClean="0"/>
              <a:t>kontingentet.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 smtClean="0"/>
              <a:t>For medlemmer, der taget lån og været i strejke: </a:t>
            </a:r>
            <a:r>
              <a:rPr lang="da-DK" dirty="0" smtClean="0"/>
              <a:t>Kontingentet sættes ned, mens de betaler af på lånet.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 smtClean="0"/>
              <a:t>For</a:t>
            </a:r>
            <a:r>
              <a:rPr lang="da-DK" dirty="0" smtClean="0"/>
              <a:t> </a:t>
            </a:r>
            <a:r>
              <a:rPr lang="da-DK" b="1" dirty="0"/>
              <a:t>medlemmer, der har været i strejke, men ikke har taget </a:t>
            </a:r>
            <a:r>
              <a:rPr lang="da-DK" b="1" dirty="0" smtClean="0"/>
              <a:t>lån: </a:t>
            </a:r>
            <a:r>
              <a:rPr lang="da-DK" dirty="0" smtClean="0"/>
              <a:t>Kontingentet sættes ned.</a:t>
            </a:r>
            <a:br>
              <a:rPr lang="da-DK" dirty="0" smtClean="0"/>
            </a:br>
            <a:r>
              <a:rPr lang="da-DK" sz="1200" i="1" dirty="0" smtClean="0"/>
              <a:t>(Erfaringerne viser</a:t>
            </a:r>
            <a:r>
              <a:rPr lang="da-DK" sz="1200" i="1" dirty="0"/>
              <a:t>, at en del medlemmer vælger </a:t>
            </a:r>
            <a:r>
              <a:rPr lang="da-DK" sz="1200" b="1" i="1" dirty="0"/>
              <a:t>ikke</a:t>
            </a:r>
            <a:r>
              <a:rPr lang="da-DK" sz="1200" i="1" dirty="0"/>
              <a:t> at optage et lån, fordi de for en periode godt kan klare sig for mindre. Disse medlemmer bliver selvfølgelig kompenseret på lige fod med medlemmer, der ønsker at optage </a:t>
            </a:r>
            <a:r>
              <a:rPr lang="da-DK" sz="1200" i="1" dirty="0" smtClean="0"/>
              <a:t>lånet)</a:t>
            </a:r>
            <a:endParaRPr lang="da-DK" sz="1200" i="1" dirty="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 smtClean="0"/>
              <a:t>For </a:t>
            </a:r>
            <a:r>
              <a:rPr lang="da-DK" b="1" dirty="0"/>
              <a:t>medlemmer, der ikke har været omfattet af </a:t>
            </a:r>
            <a:r>
              <a:rPr lang="da-DK" b="1" dirty="0" smtClean="0"/>
              <a:t>konflikt: </a:t>
            </a:r>
            <a:r>
              <a:rPr lang="da-DK" dirty="0" smtClean="0"/>
              <a:t>Betaler det </a:t>
            </a:r>
            <a:r>
              <a:rPr lang="da-DK" dirty="0"/>
              <a:t>almindelige kontingent i samme periode</a:t>
            </a:r>
            <a:r>
              <a:rPr lang="da-DK" dirty="0" smtClean="0"/>
              <a:t>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 smtClean="0"/>
              <a:t>ALLE medlemmer </a:t>
            </a:r>
            <a:r>
              <a:rPr lang="da-DK" dirty="0" smtClean="0"/>
              <a:t>– uanset om de har været i strejke eller ej – betaler et såkaldt </a:t>
            </a:r>
            <a:r>
              <a:rPr lang="da-DK" b="1" dirty="0" smtClean="0"/>
              <a:t>konfliktkontingent</a:t>
            </a:r>
            <a:r>
              <a:rPr lang="da-DK" dirty="0" smtClean="0"/>
              <a:t>. For det koster penge at være i konflikt.</a:t>
            </a:r>
            <a:endParaRPr lang="da-DK" b="1" dirty="0" smtClean="0"/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Økonomisk støtte under en konflikt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24897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 smtClean="0"/>
              <a:t>Økonomisk støtte under en konflikt</a:t>
            </a:r>
            <a:endParaRPr lang="da-DK" sz="28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6="http://schemas.microsoft.com/office/drawing/2014/main" xmlns:w16se="http://schemas.microsoft.com/office/word/2015/wordml/symex" xmlns:w16cid="http://schemas.microsoft.com/office/word/2016/wordml/cid" xmlns:w15="http://schemas.microsoft.com/office/word/2012/wordml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113B9471-0FC2-45DD-B660-C856982D24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411927"/>
              </p:ext>
            </p:extLst>
          </p:nvPr>
        </p:nvGraphicFramePr>
        <p:xfrm>
          <a:off x="2051720" y="1412776"/>
          <a:ext cx="539910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730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900987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 smtClean="0"/>
              <a:t>Find svar hos DS</a:t>
            </a:r>
          </a:p>
          <a:p>
            <a:pPr>
              <a:lnSpc>
                <a:spcPct val="120000"/>
              </a:lnSpc>
            </a:pPr>
            <a:r>
              <a:rPr lang="da-DK" dirty="0" smtClean="0"/>
              <a:t>Læs </a:t>
            </a:r>
            <a:r>
              <a:rPr lang="da-DK" dirty="0"/>
              <a:t>konfliktvejledning og FAQ på </a:t>
            </a:r>
            <a:r>
              <a:rPr lang="da-DK" dirty="0" smtClean="0"/>
              <a:t>DS’ hjemmeside</a:t>
            </a:r>
            <a:endParaRPr lang="da-DK" dirty="0"/>
          </a:p>
          <a:p>
            <a:pPr>
              <a:lnSpc>
                <a:spcPct val="120000"/>
              </a:lnSpc>
            </a:pPr>
            <a:r>
              <a:rPr lang="da-DK" dirty="0" smtClean="0">
                <a:hlinkClick r:id="rId3"/>
              </a:rPr>
              <a:t>www.socialraadgiverne.dk/OK18</a:t>
            </a:r>
            <a:endParaRPr lang="da-DK" dirty="0"/>
          </a:p>
          <a:p>
            <a:pPr>
              <a:lnSpc>
                <a:spcPct val="120000"/>
              </a:lnSpc>
            </a:pPr>
            <a:r>
              <a:rPr lang="da-DK" dirty="0" smtClean="0"/>
              <a:t>Eller kontakt din konsulent i regionen eller på sekretariatet (statens område)</a:t>
            </a: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med barsel, ferie osv.?</a:t>
            </a:r>
            <a:endParaRPr lang="da-DK" dirty="0"/>
          </a:p>
        </p:txBody>
      </p:sp>
      <p:pic>
        <p:nvPicPr>
          <p:cNvPr id="4" name="Billede 3" descr="Strejke-2008-foto-morten-andersen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40968"/>
            <a:ext cx="4232672" cy="26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/>
          <p:cNvSpPr/>
          <p:nvPr/>
        </p:nvSpPr>
        <p:spPr>
          <a:xfrm>
            <a:off x="2022047" y="2539503"/>
            <a:ext cx="432048" cy="432048"/>
          </a:xfrm>
          <a:prstGeom prst="ellipse">
            <a:avLst/>
          </a:prstGeom>
          <a:solidFill>
            <a:srgbClr val="88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bg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2022047" y="3276517"/>
            <a:ext cx="432048" cy="432048"/>
          </a:xfrm>
          <a:prstGeom prst="ellipse">
            <a:avLst/>
          </a:prstGeom>
          <a:solidFill>
            <a:srgbClr val="EA51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bg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gør vi nu?</a:t>
            </a:r>
            <a:endParaRPr lang="da-DK" dirty="0"/>
          </a:p>
        </p:txBody>
      </p:sp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7366024" cy="4363200"/>
          </a:xfrm>
          <a:ln>
            <a:noFill/>
          </a:ln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b="1" dirty="0" smtClean="0"/>
              <a:t>Forligsinstitutionen</a:t>
            </a:r>
            <a:r>
              <a:rPr lang="da-DK" dirty="0" smtClean="0"/>
              <a:t> arbejder for at lande et kompromis – et mæglingsforslag, som begge parter kan acceptere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 smtClean="0"/>
              <a:t>Hvis det lykkes, sendes mæglingsforslaget til afstemning blandt organisationernes medlemmer</a:t>
            </a:r>
            <a:endParaRPr lang="da-DK" dirty="0"/>
          </a:p>
          <a:p>
            <a:pPr marL="1028700" lvl="1">
              <a:lnSpc>
                <a:spcPct val="120000"/>
              </a:lnSpc>
            </a:pPr>
            <a:r>
              <a:rPr lang="da-DK" dirty="0" smtClean="0"/>
              <a:t> Ja   det ophøjes </a:t>
            </a:r>
            <a:r>
              <a:rPr lang="da-DK" dirty="0"/>
              <a:t>til </a:t>
            </a:r>
            <a:r>
              <a:rPr lang="da-DK" dirty="0" smtClean="0"/>
              <a:t>overenskomst</a:t>
            </a:r>
          </a:p>
          <a:p>
            <a:pPr marL="1028700" lvl="1">
              <a:lnSpc>
                <a:spcPct val="120000"/>
              </a:lnSpc>
            </a:pPr>
            <a:endParaRPr lang="da-DK" dirty="0"/>
          </a:p>
          <a:p>
            <a:pPr marL="1028700" lvl="1">
              <a:lnSpc>
                <a:spcPct val="120000"/>
              </a:lnSpc>
            </a:pPr>
            <a:r>
              <a:rPr lang="da-DK" dirty="0" smtClean="0"/>
              <a:t>Nej  vi </a:t>
            </a:r>
            <a:r>
              <a:rPr lang="da-DK" dirty="0"/>
              <a:t>har en </a:t>
            </a:r>
            <a:r>
              <a:rPr lang="da-DK" dirty="0" smtClean="0"/>
              <a:t>konflikt</a:t>
            </a:r>
          </a:p>
          <a:p>
            <a:pPr marL="1028700" lvl="1">
              <a:lnSpc>
                <a:spcPct val="120000"/>
              </a:lnSpc>
            </a:pPr>
            <a:endParaRPr lang="da-DK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Forligsmanden kan udskyde konfliktens start i </a:t>
            </a:r>
            <a:r>
              <a:rPr lang="da-DK" dirty="0" smtClean="0"/>
              <a:t>to </a:t>
            </a:r>
            <a:r>
              <a:rPr lang="da-DK" dirty="0"/>
              <a:t>gange 14 dage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262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6264696" cy="4361656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Vi er ikke i konflikt – </a:t>
            </a:r>
            <a:r>
              <a:rPr lang="da-DK" dirty="0" smtClean="0"/>
              <a:t>endnu. Men vi forbereder os!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Ude på arbejdspladserne skal </a:t>
            </a:r>
            <a:r>
              <a:rPr lang="da-DK" dirty="0" smtClean="0"/>
              <a:t>forberedelserne i gang nu.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 smtClean="0"/>
              <a:t>Men vi </a:t>
            </a:r>
            <a:r>
              <a:rPr lang="da-DK" dirty="0"/>
              <a:t>har tid til at forberede </a:t>
            </a:r>
            <a:r>
              <a:rPr lang="da-DK" dirty="0" smtClean="0"/>
              <a:t>os.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 smtClean="0"/>
              <a:t>DS er i fuld gang med at forberede guides og inspiration til aktiviteter under en konflikt, </a:t>
            </a:r>
            <a:r>
              <a:rPr lang="da-DK" dirty="0"/>
              <a:t>hjælp og støtte til </a:t>
            </a:r>
            <a:r>
              <a:rPr lang="da-DK" dirty="0" smtClean="0"/>
              <a:t>alle tillidsvalgte.</a:t>
            </a: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10" name="Titel 2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31224" cy="864096"/>
          </a:xfrm>
        </p:spPr>
        <p:txBody>
          <a:bodyPr>
            <a:normAutofit/>
          </a:bodyPr>
          <a:lstStyle/>
          <a:p>
            <a:r>
              <a:rPr lang="da-DK" dirty="0" smtClean="0"/>
              <a:t>Vi forbereder os på konflikt</a:t>
            </a:r>
            <a:endParaRPr lang="da-DK" dirty="0"/>
          </a:p>
        </p:txBody>
      </p:sp>
      <p:pic>
        <p:nvPicPr>
          <p:cNvPr id="2" name="Billede 1" descr="demonstrationaarhus564x320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22" y="3269350"/>
            <a:ext cx="4342634" cy="246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55576"/>
            <a:ext cx="7128793" cy="4361656"/>
          </a:xfrm>
        </p:spPr>
        <p:txBody>
          <a:bodyPr>
            <a:noAutofit/>
          </a:bodyPr>
          <a:lstStyle/>
          <a:p>
            <a:r>
              <a:rPr lang="da-DK" b="1" dirty="0" smtClean="0"/>
              <a:t>Som TR under en konflikt spiller du en særlig rolle</a:t>
            </a:r>
            <a:endParaRPr lang="da-DK" dirty="0" smtClean="0"/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 smtClean="0"/>
              <a:t>Du er den fagpolitiske </a:t>
            </a:r>
            <a:r>
              <a:rPr lang="da-DK" sz="1200" dirty="0"/>
              <a:t>leder af DS’ medlemmer </a:t>
            </a:r>
            <a:r>
              <a:rPr lang="da-DK" sz="1200" dirty="0" smtClean="0"/>
              <a:t>og DS’ repræsentant på </a:t>
            </a:r>
            <a:r>
              <a:rPr lang="da-DK" sz="1200" dirty="0"/>
              <a:t>din </a:t>
            </a:r>
            <a:r>
              <a:rPr lang="da-DK" sz="1200" dirty="0" smtClean="0"/>
              <a:t>arbejdsplads.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 smtClean="0"/>
              <a:t>Du skal holde </a:t>
            </a:r>
            <a:r>
              <a:rPr lang="da-DK" sz="1200" dirty="0"/>
              <a:t>medlemmerne orienteret, holde gejsten oppe og drøfte og vende udviklingen med </a:t>
            </a:r>
            <a:r>
              <a:rPr lang="da-DK" sz="1200" dirty="0" smtClean="0"/>
              <a:t>medlemmerne.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 smtClean="0"/>
              <a:t>Du </a:t>
            </a:r>
            <a:r>
              <a:rPr lang="da-DK" sz="1200" dirty="0"/>
              <a:t>vil </a:t>
            </a:r>
            <a:r>
              <a:rPr lang="da-DK" sz="1200" dirty="0" smtClean="0"/>
              <a:t>den</a:t>
            </a:r>
            <a:r>
              <a:rPr lang="da-DK" sz="1200" dirty="0"/>
              <a:t>, medlemmerne </a:t>
            </a:r>
            <a:r>
              <a:rPr lang="da-DK" sz="1200" dirty="0" smtClean="0"/>
              <a:t>henvender </a:t>
            </a:r>
            <a:r>
              <a:rPr lang="da-DK" sz="1200" dirty="0"/>
              <a:t>sig til med spørgsmål og bekymringer om </a:t>
            </a:r>
            <a:r>
              <a:rPr lang="da-DK" sz="1200" dirty="0" smtClean="0"/>
              <a:t>situationen.</a:t>
            </a:r>
            <a:endParaRPr lang="da-DK" sz="1200" dirty="0"/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 smtClean="0"/>
              <a:t>DS holder dig derfor grundigt </a:t>
            </a:r>
            <a:r>
              <a:rPr lang="da-DK" sz="1200" dirty="0"/>
              <a:t>opdateret via nyhedsmails og </a:t>
            </a:r>
            <a:r>
              <a:rPr lang="da-DK" sz="1200" dirty="0" smtClean="0"/>
              <a:t>nyhedsbreve</a:t>
            </a:r>
            <a:r>
              <a:rPr lang="da-DK" sz="1200" dirty="0"/>
              <a:t> </a:t>
            </a:r>
            <a:r>
              <a:rPr lang="da-DK" sz="1200" dirty="0" smtClean="0"/>
              <a:t>osv.</a:t>
            </a:r>
            <a:br>
              <a:rPr lang="da-DK" sz="1200" dirty="0" smtClean="0"/>
            </a:br>
            <a:r>
              <a:rPr lang="da-DK" sz="1200" dirty="0" smtClean="0"/>
              <a:t/>
            </a:r>
            <a:br>
              <a:rPr lang="da-DK" sz="1200" dirty="0" smtClean="0"/>
            </a:br>
            <a:r>
              <a:rPr lang="da-DK" sz="1200" dirty="0" smtClean="0"/>
              <a:t>Du kan også holde dig orienteret </a:t>
            </a:r>
            <a:r>
              <a:rPr lang="da-DK" sz="1200" dirty="0"/>
              <a:t>om udviklingen via DS’ </a:t>
            </a:r>
            <a:r>
              <a:rPr lang="da-DK" sz="1200" dirty="0" smtClean="0"/>
              <a:t>hjemmeside, Majbrits og DS</a:t>
            </a:r>
            <a:r>
              <a:rPr lang="da-DK" sz="1200" dirty="0"/>
              <a:t>’ </a:t>
            </a:r>
            <a:r>
              <a:rPr lang="da-DK" sz="1200" dirty="0" smtClean="0"/>
              <a:t>Facebook-sider.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 smtClean="0"/>
              <a:t>Og du kan ALTID få hjælp og vejledning hos din konsulent.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/>
          <a:lstStyle/>
          <a:p>
            <a:r>
              <a:rPr lang="da-DK" dirty="0" smtClean="0"/>
              <a:t>Hvad er din rolle som TR?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688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7900987" cy="43616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 smtClean="0"/>
              <a:t>Her og nu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Lav liste </a:t>
            </a:r>
            <a:r>
              <a:rPr lang="da-DK" dirty="0"/>
              <a:t>over dine </a:t>
            </a:r>
            <a:r>
              <a:rPr lang="da-DK" dirty="0" smtClean="0"/>
              <a:t>medlemmer (også folk på barsel osv.)</a:t>
            </a:r>
            <a:r>
              <a:rPr lang="da-DK" dirty="0"/>
              <a:t/>
            </a:r>
            <a:br>
              <a:rPr lang="da-DK" dirty="0"/>
            </a:br>
            <a:r>
              <a:rPr lang="da-DK" i="1" dirty="0" smtClean="0"/>
              <a:t>Både hvis du er udtaget og ikke-udtaget.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Du og medlemmerne kan skrive jeres </a:t>
            </a:r>
            <a:r>
              <a:rPr lang="da-DK" b="1" dirty="0" smtClean="0"/>
              <a:t>private</a:t>
            </a:r>
            <a:r>
              <a:rPr lang="da-DK" dirty="0" smtClean="0"/>
              <a:t> mailadresser ind </a:t>
            </a:r>
            <a:br>
              <a:rPr lang="da-DK" dirty="0" smtClean="0"/>
            </a:br>
            <a:r>
              <a:rPr lang="da-DK" dirty="0" smtClean="0"/>
              <a:t>i medlemssystemet via hjemmesiden – Dit DS 	</a:t>
            </a:r>
            <a:br>
              <a:rPr lang="da-DK" dirty="0" smtClean="0"/>
            </a:br>
            <a:r>
              <a:rPr lang="da-DK" i="1" dirty="0" smtClean="0"/>
              <a:t>Både hvis du er udtaget og ikke-udtaget.</a:t>
            </a:r>
            <a:endParaRPr lang="da-DK" dirty="0" smtClean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Arranger </a:t>
            </a:r>
            <a:r>
              <a:rPr lang="da-DK" dirty="0"/>
              <a:t>et klubmøde </a:t>
            </a:r>
            <a:r>
              <a:rPr lang="da-DK" dirty="0" smtClean="0"/>
              <a:t>ASAP med deltagelse af DS-politiker </a:t>
            </a:r>
            <a:r>
              <a:rPr lang="da-DK" dirty="0"/>
              <a:t>og </a:t>
            </a:r>
            <a:r>
              <a:rPr lang="da-DK" dirty="0" smtClean="0"/>
              <a:t>konsulent</a:t>
            </a:r>
            <a:br>
              <a:rPr lang="da-DK" dirty="0" smtClean="0"/>
            </a:br>
            <a:r>
              <a:rPr lang="da-DK" i="1" dirty="0" smtClean="0"/>
              <a:t>Især hvis du er udtaget.</a:t>
            </a:r>
            <a:endParaRPr lang="da-DK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Tx/>
              <a:buChar char="-"/>
            </a:pPr>
            <a:endParaRPr lang="da-DK" sz="2400" dirty="0" smtClean="0"/>
          </a:p>
          <a:p>
            <a:pPr marL="1085850" lvl="1" indent="-342900">
              <a:buFontTx/>
              <a:buChar char="-"/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>
            <a:normAutofit/>
          </a:bodyPr>
          <a:lstStyle/>
          <a:p>
            <a:r>
              <a:rPr lang="da-DK" dirty="0" smtClean="0"/>
              <a:t>Hvad kan jeg gøre som TR?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5941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5976665" cy="43632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da-DK" b="1" dirty="0" smtClean="0"/>
              <a:t>Under en konflikt</a:t>
            </a:r>
            <a:r>
              <a:rPr lang="da-DK" sz="1800" dirty="0" smtClean="0"/>
              <a:t/>
            </a:r>
            <a:br>
              <a:rPr lang="da-DK" sz="1800" dirty="0" smtClean="0"/>
            </a:br>
            <a:endParaRPr lang="da-DK" dirty="0" smtClean="0"/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 smtClean="0"/>
              <a:t>Aktiviteter, happenings, solidaritet, synlighed!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 smtClean="0"/>
              <a:t>Hjælp fra DS hele vejen.</a:t>
            </a:r>
            <a:endParaRPr lang="da-DK" dirty="0"/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 smtClean="0"/>
              <a:t>Besøg fra politikerne.</a:t>
            </a:r>
            <a:endParaRPr lang="da-DK" dirty="0"/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b="1" dirty="0" smtClean="0"/>
              <a:t>DS’ vejledning om aktiviteter på vej! </a:t>
            </a:r>
            <a:br>
              <a:rPr lang="da-DK" b="1" dirty="0" smtClean="0"/>
            </a:br>
            <a:r>
              <a:rPr lang="da-DK" dirty="0" smtClean="0"/>
              <a:t>Men begynd gerne at udvikle ideer allerede nu </a:t>
            </a:r>
            <a:r>
              <a:rPr lang="da-DK" dirty="0" smtClean="0">
                <a:sym typeface="Wingdings" panose="05000000000000000000" pitchFamily="2" charset="2"/>
              </a:rPr>
              <a:t>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 smtClean="0">
                <a:sym typeface="Wingdings" panose="05000000000000000000" pitchFamily="2" charset="2"/>
              </a:rPr>
              <a:t>Der vil også blive arrangeret fælles aktiviteter med de andre organisationer rundt omkring i landet.</a:t>
            </a:r>
            <a:endParaRPr lang="da-DK" dirty="0" smtClean="0"/>
          </a:p>
          <a:p>
            <a:pPr marL="342900" indent="-342900">
              <a:buFont typeface="Arial" pitchFamily="34" charset="0"/>
              <a:buChar char="•"/>
            </a:pPr>
            <a:endParaRPr lang="da-DK" sz="2400" dirty="0"/>
          </a:p>
          <a:p>
            <a:pPr marL="342900" indent="-342900">
              <a:buFont typeface="Arial" pitchFamily="34" charset="0"/>
              <a:buChar char="•"/>
            </a:pPr>
            <a:endParaRPr lang="da-DK" sz="2400" dirty="0"/>
          </a:p>
          <a:p>
            <a:endParaRPr lang="da-DK" sz="2400" dirty="0" smtClean="0"/>
          </a:p>
          <a:p>
            <a:pPr marL="342900" indent="-342900">
              <a:buFontTx/>
              <a:buChar char="-"/>
            </a:pPr>
            <a:endParaRPr lang="da-DK" sz="2400" dirty="0" smtClean="0"/>
          </a:p>
          <a:p>
            <a:pPr marL="1085850" lvl="1" indent="-342900">
              <a:buFontTx/>
              <a:buChar char="-"/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Hvad kan jeg gøre som TR?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950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6912769" cy="436165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 smtClean="0"/>
              <a:t>Hvad hvis min arbejdsplads ikke er udtaget til strejke?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Som TR kan du være </a:t>
            </a:r>
            <a:r>
              <a:rPr lang="da-DK" dirty="0"/>
              <a:t>med til at højne kendskabet til situationen </a:t>
            </a:r>
            <a:r>
              <a:rPr lang="da-DK" dirty="0" smtClean="0"/>
              <a:t>og konflikten blandt medlemmerne, der ikke er i strejke.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Mange medlemmer, der ikke skal strejke, vil have lyst til at bidrage til at gøre konflikten </a:t>
            </a:r>
            <a:r>
              <a:rPr lang="da-DK" dirty="0" smtClean="0"/>
              <a:t>synlig.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Som arbejdsplads kan I være med til at vise solidaritet og bakke jeres strejkende kollegaer – De strejker </a:t>
            </a:r>
            <a:r>
              <a:rPr lang="da-DK" dirty="0"/>
              <a:t>på fællesskabets – dvs. alle medlemmernes </a:t>
            </a:r>
            <a:r>
              <a:rPr lang="da-DK" dirty="0" smtClean="0"/>
              <a:t>vegne!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 smtClean="0"/>
              <a:t>I den kommende aktivitetsguide vil der være ideer til solidaritets-aktiviteter også.</a:t>
            </a:r>
            <a:br>
              <a:rPr lang="da-DK" dirty="0" smtClean="0"/>
            </a:br>
            <a:endParaRPr lang="da-DK" dirty="0" smtClean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/>
          <a:lstStyle/>
          <a:p>
            <a:r>
              <a:rPr lang="da-DK" dirty="0" smtClean="0"/>
              <a:t>Solidaritet og synlighed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367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200801" cy="4363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dirty="0" smtClean="0"/>
              <a:t>Socialrådgivere, sygeplejersker, lærere, jordemødre, </a:t>
            </a:r>
            <a:r>
              <a:rPr lang="da-DK" dirty="0" err="1" smtClean="0"/>
              <a:t>HKere</a:t>
            </a:r>
            <a:r>
              <a:rPr lang="da-DK" dirty="0" smtClean="0"/>
              <a:t>, </a:t>
            </a:r>
            <a:r>
              <a:rPr lang="da-DK" dirty="0" err="1" smtClean="0"/>
              <a:t>Sosuer</a:t>
            </a:r>
            <a:r>
              <a:rPr lang="da-DK" dirty="0" smtClean="0"/>
              <a:t>, korsangere, gravere, ingeniører, læger, pædagoger, malere, socialpædagoger, fysioterapeuter, landinspektører, konstruktører, maskinmestre, radiografer, ergoterapeuter, skatteansatte, tandplejere, kirkemusikere, metalarbejdere, bioanalytikere, skuespillere, dyrlæger, fængselsansatte, psykologer, jernbanearbejdere, halinspektører, 3Fere, bibliotekarer, politikfolk… og mange mange flere </a:t>
            </a:r>
            <a:endParaRPr lang="da-DK" dirty="0"/>
          </a:p>
          <a:p>
            <a:pPr>
              <a:lnSpc>
                <a:spcPct val="120000"/>
              </a:lnSpc>
            </a:pPr>
            <a:r>
              <a:rPr lang="da-DK" b="1" dirty="0" smtClean="0"/>
              <a:t>Vi står sammen!</a:t>
            </a:r>
          </a:p>
          <a:p>
            <a:pPr>
              <a:lnSpc>
                <a:spcPct val="120000"/>
              </a:lnSpc>
            </a:pPr>
            <a:r>
              <a:rPr lang="da-DK" dirty="0" smtClean="0"/>
              <a:t>Vi kræver </a:t>
            </a:r>
            <a:r>
              <a:rPr lang="da-DK" b="1" dirty="0" smtClean="0"/>
              <a:t>#</a:t>
            </a:r>
            <a:r>
              <a:rPr lang="da-DK" b="1" dirty="0" err="1" smtClean="0"/>
              <a:t>EnLøsningForAlle</a:t>
            </a:r>
            <a:endParaRPr lang="da-DK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/>
          <a:lstStyle/>
          <a:p>
            <a:r>
              <a:rPr lang="da-DK" dirty="0" smtClean="0"/>
              <a:t>Vi er mange – 800.000!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3160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#</a:t>
            </a:r>
            <a:r>
              <a:rPr lang="da-DK" dirty="0" err="1" smtClean="0"/>
              <a:t>EnLøsningForAlle</a:t>
            </a:r>
            <a:endParaRPr lang="da-DK" dirty="0"/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xmlns="" id="{64237A25-EA9B-4D0D-BFCA-19E69DDE03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7" b="-7987"/>
          <a:stretch/>
        </p:blipFill>
        <p:spPr>
          <a:xfrm>
            <a:off x="1081849" y="1400400"/>
            <a:ext cx="7162559" cy="452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K18NY.pptx" id="{7C6466E0-90AC-48B2-8255-823D3847C0A5}" vid="{0C2EFA94-8E95-4894-B104-8422DDE2E6D8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</TotalTime>
  <Words>1285</Words>
  <Application>Microsoft Office PowerPoint</Application>
  <PresentationFormat>Skærmshow (4:3)</PresentationFormat>
  <Paragraphs>206</Paragraphs>
  <Slides>31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31</vt:i4>
      </vt:variant>
    </vt:vector>
  </HeadingPairs>
  <TitlesOfParts>
    <vt:vector size="32" baseType="lpstr">
      <vt:lpstr>Office Theme</vt:lpstr>
      <vt:lpstr>PowerPoint-præsentation</vt:lpstr>
      <vt:lpstr>Regionalt TR-møde 7. marts</vt:lpstr>
      <vt:lpstr>Fra forhandling til mulig konflikt </vt:lpstr>
      <vt:lpstr>Hvor står vi lige nu?</vt:lpstr>
      <vt:lpstr>#EnLøsningForAlle</vt:lpstr>
      <vt:lpstr>Hvorfor konflikt? </vt:lpstr>
      <vt:lpstr>Hvorfor konflikt?</vt:lpstr>
      <vt:lpstr>Hvorfor konflikt?</vt:lpstr>
      <vt:lpstr>De store knaster</vt:lpstr>
      <vt:lpstr>DE STORE KNASTER  Løn</vt:lpstr>
      <vt:lpstr>DE STORE KNASTER  Løn</vt:lpstr>
      <vt:lpstr>PowerPoint-præsentation</vt:lpstr>
      <vt:lpstr>DE STORE KNASTER  Arbejdstid, spisepausen</vt:lpstr>
      <vt:lpstr>PowerPoint-præsentation</vt:lpstr>
      <vt:lpstr>Vi arbejder fortsat for et forlig</vt:lpstr>
      <vt:lpstr>Vi forbereder os på konflikt</vt:lpstr>
      <vt:lpstr>Økonomisk støtte under en konflikt</vt:lpstr>
      <vt:lpstr>Økonomisk støtte under en konflikt</vt:lpstr>
      <vt:lpstr>Økonomisk støtte under en konflikt</vt:lpstr>
      <vt:lpstr>Økonomisk støtte under en konflikt</vt:lpstr>
      <vt:lpstr>Økonomisk støtte under en konflikt</vt:lpstr>
      <vt:lpstr>Økonomisk støtte under en konflikt</vt:lpstr>
      <vt:lpstr>Hvad med barsel, ferie osv.?</vt:lpstr>
      <vt:lpstr>Hvad gør vi nu?</vt:lpstr>
      <vt:lpstr>Vi forbereder os på konflikt</vt:lpstr>
      <vt:lpstr>Hvad er din rolle som TR?</vt:lpstr>
      <vt:lpstr>Hvad kan jeg gøre som TR?</vt:lpstr>
      <vt:lpstr>Hvad kan jeg gøre som TR?</vt:lpstr>
      <vt:lpstr>Solidaritet og synlighed</vt:lpstr>
      <vt:lpstr>Vi er mange – 800.000!</vt:lpstr>
      <vt:lpstr>#EnLøsningForAlle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OK18 TR-møder 7. marts</dc:title>
  <dc:creator>mo</dc:creator>
  <cp:lastModifiedBy>Martin Hans Skouenborg</cp:lastModifiedBy>
  <cp:revision>196</cp:revision>
  <cp:lastPrinted>2018-03-07T11:02:00Z</cp:lastPrinted>
  <dcterms:created xsi:type="dcterms:W3CDTF">2017-02-27T19:51:35Z</dcterms:created>
  <dcterms:modified xsi:type="dcterms:W3CDTF">2018-03-08T12:40:35Z</dcterms:modified>
</cp:coreProperties>
</file>