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257" r:id="rId3"/>
    <p:sldId id="269" r:id="rId4"/>
    <p:sldId id="284" r:id="rId5"/>
    <p:sldId id="303" r:id="rId6"/>
    <p:sldId id="267" r:id="rId7"/>
    <p:sldId id="268" r:id="rId8"/>
    <p:sldId id="291" r:id="rId9"/>
    <p:sldId id="305" r:id="rId10"/>
    <p:sldId id="306" r:id="rId11"/>
    <p:sldId id="307" r:id="rId12"/>
    <p:sldId id="308" r:id="rId13"/>
    <p:sldId id="309" r:id="rId14"/>
    <p:sldId id="310" r:id="rId15"/>
    <p:sldId id="292" r:id="rId16"/>
    <p:sldId id="293" r:id="rId17"/>
    <p:sldId id="294" r:id="rId18"/>
    <p:sldId id="295" r:id="rId19"/>
    <p:sldId id="316" r:id="rId20"/>
    <p:sldId id="296" r:id="rId21"/>
    <p:sldId id="297" r:id="rId22"/>
    <p:sldId id="298" r:id="rId23"/>
    <p:sldId id="299" r:id="rId24"/>
    <p:sldId id="300" r:id="rId25"/>
    <p:sldId id="304" r:id="rId26"/>
    <p:sldId id="263" r:id="rId27"/>
    <p:sldId id="301" r:id="rId28"/>
    <p:sldId id="311" r:id="rId29"/>
    <p:sldId id="312" r:id="rId30"/>
    <p:sldId id="313" r:id="rId31"/>
    <p:sldId id="314" r:id="rId32"/>
    <p:sldId id="315" r:id="rId33"/>
  </p:sldIdLst>
  <p:sldSz cx="9144000" cy="6858000" type="screen4x3"/>
  <p:notesSz cx="6805613" cy="99441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tin Hans Skouenborg" initials="MHS" lastIdx="12" clrIdx="0"/>
  <p:cmAuthor id="1" name="Dorte Gotthjælp Nielsen" initials="DGN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5153"/>
    <a:srgbClr val="88CDD3"/>
    <a:srgbClr val="D53D20"/>
    <a:srgbClr val="E65834"/>
    <a:srgbClr val="E65A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3" autoAdjust="0"/>
    <p:restoredTop sz="66276" autoAdjust="0"/>
  </p:normalViewPr>
  <p:slideViewPr>
    <p:cSldViewPr>
      <p:cViewPr varScale="1">
        <p:scale>
          <a:sx n="60" d="100"/>
          <a:sy n="60" d="100"/>
        </p:scale>
        <p:origin x="-224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v\AppData\Roaming\cBrain\F2\Temp\5446505\Grafer%20vedr.%20kontingentstruktur%20vs.2%7bF2%235446507%232%235446505%232%7d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8465184239091701E-2"/>
          <c:y val="1.8277581316960601E-2"/>
          <c:w val="0.90177802090988302"/>
          <c:h val="0.77352044741360004"/>
        </c:manualLayout>
      </c:layout>
      <c:barChart>
        <c:barDir val="col"/>
        <c:grouping val="stacked"/>
        <c:varyColors val="0"/>
        <c:ser>
          <c:idx val="2"/>
          <c:order val="0"/>
          <c:tx>
            <c:strRef>
              <c:f>'Ark1'!$B$25</c:f>
              <c:strCache>
                <c:ptCount val="1"/>
                <c:pt idx="0">
                  <c:v>Ordinært kontingent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'Ark1'!$C$22:$F$22</c:f>
              <c:strCache>
                <c:ptCount val="4"/>
                <c:pt idx="0">
                  <c:v>Ordinært medlem, før konflikt</c:v>
                </c:pt>
                <c:pt idx="1">
                  <c:v>I konflikt, lån</c:v>
                </c:pt>
                <c:pt idx="2">
                  <c:v>I konflikt, ikke lån</c:v>
                </c:pt>
                <c:pt idx="3">
                  <c:v>Ikke i konflikt</c:v>
                </c:pt>
              </c:strCache>
            </c:strRef>
          </c:cat>
          <c:val>
            <c:numRef>
              <c:f>'Ark1'!$C$25:$F$25</c:f>
              <c:numCache>
                <c:formatCode>0</c:formatCode>
                <c:ptCount val="4"/>
                <c:pt idx="0" formatCode="General">
                  <c:v>518</c:v>
                </c:pt>
                <c:pt idx="1">
                  <c:v>318</c:v>
                </c:pt>
                <c:pt idx="2">
                  <c:v>318</c:v>
                </c:pt>
                <c:pt idx="3">
                  <c:v>518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30F-44A9-8335-8E6D93188B96}"/>
            </c:ext>
          </c:extLst>
        </c:ser>
        <c:ser>
          <c:idx val="1"/>
          <c:order val="1"/>
          <c:tx>
            <c:strRef>
              <c:f>'Ark1'!$B$24</c:f>
              <c:strCache>
                <c:ptCount val="1"/>
                <c:pt idx="0">
                  <c:v>Afdrag på konfliktlån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'Ark1'!$C$22:$F$22</c:f>
              <c:strCache>
                <c:ptCount val="4"/>
                <c:pt idx="0">
                  <c:v>Ordinært medlem, før konflikt</c:v>
                </c:pt>
                <c:pt idx="1">
                  <c:v>I konflikt, lån</c:v>
                </c:pt>
                <c:pt idx="2">
                  <c:v>I konflikt, ikke lån</c:v>
                </c:pt>
                <c:pt idx="3">
                  <c:v>Ikke i konflikt</c:v>
                </c:pt>
              </c:strCache>
            </c:strRef>
          </c:cat>
          <c:val>
            <c:numRef>
              <c:f>'Ark1'!$C$24:$F$24</c:f>
              <c:numCache>
                <c:formatCode>0</c:formatCode>
                <c:ptCount val="4"/>
                <c:pt idx="1">
                  <c:v>200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30F-44A9-8335-8E6D93188B96}"/>
            </c:ext>
          </c:extLst>
        </c:ser>
        <c:ser>
          <c:idx val="3"/>
          <c:order val="2"/>
          <c:tx>
            <c:strRef>
              <c:f>'Ark1'!$B$26</c:f>
              <c:strCache>
                <c:ptCount val="1"/>
                <c:pt idx="0">
                  <c:v>Egen finansiering</c:v>
                </c:pt>
              </c:strCache>
            </c:strRef>
          </c:tx>
          <c:spPr>
            <a:solidFill>
              <a:schemeClr val="accent6">
                <a:alpha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'Ark1'!$C$22:$F$22</c:f>
              <c:strCache>
                <c:ptCount val="4"/>
                <c:pt idx="0">
                  <c:v>Ordinært medlem, før konflikt</c:v>
                </c:pt>
                <c:pt idx="1">
                  <c:v>I konflikt, lån</c:v>
                </c:pt>
                <c:pt idx="2">
                  <c:v>I konflikt, ikke lån</c:v>
                </c:pt>
                <c:pt idx="3">
                  <c:v>Ikke i konflikt</c:v>
                </c:pt>
              </c:strCache>
            </c:strRef>
          </c:cat>
          <c:val>
            <c:numRef>
              <c:f>'Ark1'!$C$26:$F$26</c:f>
              <c:numCache>
                <c:formatCode>General</c:formatCode>
                <c:ptCount val="4"/>
                <c:pt idx="2">
                  <c:v>200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30F-44A9-8335-8E6D93188B96}"/>
            </c:ext>
          </c:extLst>
        </c:ser>
        <c:ser>
          <c:idx val="0"/>
          <c:order val="3"/>
          <c:tx>
            <c:strRef>
              <c:f>'Ark1'!$B$23</c:f>
              <c:strCache>
                <c:ptCount val="1"/>
                <c:pt idx="0">
                  <c:v>Konfliktkontingent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'Ark1'!$C$22:$F$22</c:f>
              <c:strCache>
                <c:ptCount val="4"/>
                <c:pt idx="0">
                  <c:v>Ordinært medlem, før konflikt</c:v>
                </c:pt>
                <c:pt idx="1">
                  <c:v>I konflikt, lån</c:v>
                </c:pt>
                <c:pt idx="2">
                  <c:v>I konflikt, ikke lån</c:v>
                </c:pt>
                <c:pt idx="3">
                  <c:v>Ikke i konflikt</c:v>
                </c:pt>
              </c:strCache>
            </c:strRef>
          </c:cat>
          <c:val>
            <c:numRef>
              <c:f>'Ark1'!$C$23:$F$23</c:f>
              <c:numCache>
                <c:formatCode>0</c:formatCode>
                <c:ptCount val="4"/>
                <c:pt idx="1">
                  <c:v>200</c:v>
                </c:pt>
                <c:pt idx="2">
                  <c:v>200</c:v>
                </c:pt>
                <c:pt idx="3">
                  <c:v>200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30F-44A9-8335-8E6D93188B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5299968"/>
        <c:axId val="104452608"/>
      </c:barChart>
      <c:catAx>
        <c:axId val="105299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04452608"/>
        <c:crosses val="autoZero"/>
        <c:auto val="1"/>
        <c:lblAlgn val="ctr"/>
        <c:lblOffset val="100"/>
        <c:noMultiLvlLbl val="0"/>
      </c:catAx>
      <c:valAx>
        <c:axId val="10445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0529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da-DK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407DFC-15E2-4E47-9697-2F56B0C93652}" type="datetimeFigureOut">
              <a:rPr lang="da-DK" smtClean="0"/>
              <a:t>14-03-2018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E5E62-2335-4C8B-8571-5DC76E16EC2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7276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0BDB54-5D96-4A19-A616-19924A7AC63F}" type="datetimeFigureOut">
              <a:rPr lang="da-DK" smtClean="0"/>
              <a:t>14-03-2018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386EBA-7207-423A-9018-78614DCF306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95671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86EBA-7207-423A-9018-78614DCF3069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3980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86EBA-7207-423A-9018-78614DCF3069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9464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86EBA-7207-423A-9018-78614DCF3069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8327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86EBA-7207-423A-9018-78614DCF3069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94649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86EBA-7207-423A-9018-78614DCF3069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394649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Den</a:t>
            </a:r>
            <a:r>
              <a:rPr lang="da-DK" baseline="0" dirty="0"/>
              <a:t> økonomiske rammer er IKKE kun løn!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64041-EDB8-462B-B34F-EBFFE7AB2E61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7766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Økonomiministeriet har vurderet, at den private lønudvikling i de kommende tre år vil ligge på 8,60 pct.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CFU har spillet ud med en ramme på 8,17 pct.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de 8,17 pct. er der indeholdt 1,5 pct. i reststigning samt 1,1 pct. i puljer og andre formål.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Resten er generelle lønstigninger og udmøntning fra reguleringsordningen lig 5,57 pct.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5,57 pct. skulle så sikre reallønnen for den enkelte – prisudviklingsskønnet er i perioden på 4,90 pct.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da-DK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da-DK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a-DK" baseline="0" dirty="0"/>
          </a:p>
          <a:p>
            <a:endParaRPr lang="da-DK" baseline="0" dirty="0"/>
          </a:p>
          <a:p>
            <a:endParaRPr lang="da-DK" baseline="0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64041-EDB8-462B-B34F-EBFFE7AB2E61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97724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Staten har stillet krav som linker over til det kommunale bord, hvor der er stillet krav om at seniordagene skal følge </a:t>
            </a:r>
            <a:r>
              <a:rPr lang="da-DK" dirty="0" err="1"/>
              <a:t>folkepensionsladeren</a:t>
            </a:r>
            <a:r>
              <a:rPr lang="da-DK" dirty="0"/>
              <a:t>.</a:t>
            </a:r>
          </a:p>
          <a:p>
            <a:r>
              <a:rPr lang="da-DK" dirty="0"/>
              <a:t>Staten støtter op om KL’s krav indirekte, selv om det ikke giver mening – stærk koordinering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64041-EDB8-462B-B34F-EBFFE7AB2E61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39457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Reguleringsordningen</a:t>
            </a:r>
            <a:r>
              <a:rPr lang="da-DK" baseline="0" dirty="0"/>
              <a:t> virker. Over tid har vi fulgtes ad. </a:t>
            </a:r>
          </a:p>
          <a:p>
            <a:r>
              <a:rPr lang="da-DK" baseline="0" dirty="0"/>
              <a:t>Reguleringsordningen: De offentlige lønninger reguleres op eller ned med 80 % af forskellen i lønstigning til det private. </a:t>
            </a:r>
            <a:r>
              <a:rPr lang="da-DK" dirty="0" err="1"/>
              <a:t>Privatlønsværnet</a:t>
            </a:r>
            <a:r>
              <a:rPr lang="da-DK" dirty="0"/>
              <a:t>:</a:t>
            </a:r>
            <a:r>
              <a:rPr lang="da-DK" baseline="0" dirty="0"/>
              <a:t> De offentlige lønninger reguleres op med 80 %, men ned med 100 % af forskellen.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64041-EDB8-462B-B34F-EBFFE7AB2E61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877313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86EBA-7207-423A-9018-78614DCF3069}" type="slidenum">
              <a:rPr lang="da-DK" smtClean="0"/>
              <a:t>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45123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86EBA-7207-423A-9018-78614DCF3069}" type="slidenum">
              <a:rPr lang="da-DK" smtClean="0"/>
              <a:t>26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832000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På Statens område er der nærmest tale om total lockout.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386EBA-7207-423A-9018-78614DCF3069}" type="slidenum">
              <a:rPr lang="da-DK" smtClean="0"/>
              <a:t>30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6582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DS OK18-logo cmyk.ai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8398"/>
            <a:ext cx="9353826" cy="661286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022400" y="1123200"/>
            <a:ext cx="7850187" cy="43632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pic>
        <p:nvPicPr>
          <p:cNvPr id="7" name="Billede 6" descr="DS OK18-logo cmyk.ai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05756" y="5085184"/>
            <a:ext cx="3076197" cy="217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786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8CDD3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2920" y="1124745"/>
            <a:ext cx="7869560" cy="451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68" y="5892800"/>
            <a:ext cx="2159000" cy="406400"/>
          </a:xfrm>
          <a:prstGeom prst="rect">
            <a:avLst/>
          </a:prstGeom>
        </p:spPr>
      </p:pic>
      <p:sp>
        <p:nvSpPr>
          <p:cNvPr id="4" name="Ellipse 3"/>
          <p:cNvSpPr/>
          <p:nvPr userDrawn="1"/>
        </p:nvSpPr>
        <p:spPr>
          <a:xfrm>
            <a:off x="651330" y="136517"/>
            <a:ext cx="1040350" cy="104035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Ellipse 9"/>
          <p:cNvSpPr/>
          <p:nvPr userDrawn="1"/>
        </p:nvSpPr>
        <p:spPr>
          <a:xfrm>
            <a:off x="-540568" y="620688"/>
            <a:ext cx="1463918" cy="1463918"/>
          </a:xfrm>
          <a:prstGeom prst="ellipse">
            <a:avLst/>
          </a:prstGeom>
          <a:solidFill>
            <a:srgbClr val="88C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931224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14497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rgbClr val="EA5153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spcAft>
          <a:spcPts val="1200"/>
        </a:spcAft>
        <a:buFont typeface="Arial" pitchFamily="34" charset="0"/>
        <a:buChar char="•"/>
        <a:defRPr sz="18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457200" marR="0" indent="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600"/>
        </a:spcAft>
        <a:buClrTx/>
        <a:buSzTx/>
        <a:buFont typeface="Arial" pitchFamily="34" charset="0"/>
        <a:buNone/>
        <a:tabLst/>
        <a:defRPr sz="14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Char char="•"/>
        <a:defRPr sz="12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Char char="–"/>
        <a:defRPr sz="11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1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cialraadgiverne.dk/OK18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1022400" y="764704"/>
            <a:ext cx="3909640" cy="4721696"/>
          </a:xfrm>
        </p:spPr>
        <p:txBody>
          <a:bodyPr>
            <a:noAutofit/>
          </a:bodyPr>
          <a:lstStyle/>
          <a:p>
            <a:endParaRPr lang="da-DK" dirty="0"/>
          </a:p>
          <a:p>
            <a:r>
              <a:rPr lang="da-DK" b="1" dirty="0"/>
              <a:t>1) Fra forhandlinger til sammenbrud </a:t>
            </a:r>
            <a:endParaRPr lang="da-DK" dirty="0"/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da-DK" dirty="0"/>
              <a:t>Hvorfor konflikt?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da-DK" dirty="0"/>
              <a:t>Hvor er knasterne?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da-DK" dirty="0"/>
              <a:t>Hvad sker der lige nu i Forligsinstitutionen?</a:t>
            </a:r>
            <a:br>
              <a:rPr lang="da-DK" dirty="0"/>
            </a:br>
            <a:endParaRPr lang="da-DK" dirty="0"/>
          </a:p>
          <a:p>
            <a:r>
              <a:rPr lang="da-DK" b="1" dirty="0"/>
              <a:t>2) Vi forbereder os på en konflikt</a:t>
            </a:r>
            <a:endParaRPr lang="da-DK" dirty="0"/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da-DK" dirty="0"/>
              <a:t>Hvem er udtaget?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da-DK" dirty="0"/>
              <a:t>Økonomisk støtte under en konflikt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da-DK" dirty="0"/>
              <a:t>Andre spørgsmål? Find svar hos DS</a:t>
            </a:r>
            <a:r>
              <a:rPr lang="da-DK" sz="1200" dirty="0"/>
              <a:t/>
            </a:r>
            <a:br>
              <a:rPr lang="da-DK" sz="1200" dirty="0"/>
            </a:br>
            <a:endParaRPr lang="da-DK" sz="1200" dirty="0"/>
          </a:p>
          <a:p>
            <a:pPr marL="342900" indent="-342900">
              <a:buFontTx/>
              <a:buChar char="-"/>
            </a:pP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600" y="260648"/>
            <a:ext cx="7931224" cy="720080"/>
          </a:xfrm>
        </p:spPr>
        <p:txBody>
          <a:bodyPr/>
          <a:lstStyle/>
          <a:p>
            <a:r>
              <a:rPr lang="da-DK" dirty="0"/>
              <a:t>TR-møde 12. + 13. marts – staten</a:t>
            </a:r>
          </a:p>
        </p:txBody>
      </p:sp>
      <p:sp>
        <p:nvSpPr>
          <p:cNvPr id="4" name="Pladsholder til tekst 1"/>
          <p:cNvSpPr txBox="1">
            <a:spLocks/>
          </p:cNvSpPr>
          <p:nvPr/>
        </p:nvSpPr>
        <p:spPr>
          <a:xfrm>
            <a:off x="5220072" y="836712"/>
            <a:ext cx="3528392" cy="46496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1200"/>
              </a:spcAft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spcAft>
                <a:spcPts val="120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2200" dirty="0"/>
              <a:t/>
            </a:r>
            <a:br>
              <a:rPr lang="da-DK" sz="2200" dirty="0"/>
            </a:br>
            <a:r>
              <a:rPr lang="da-DK" b="1" dirty="0"/>
              <a:t>3) Hvad er din rolle som TR?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/>
              <a:t>Hvad gør vi nu?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/>
              <a:t>Aktiviteter, happenings osv.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/>
              <a:t>Vi er mange – og vi står sammen om #</a:t>
            </a:r>
            <a:r>
              <a:rPr lang="da-DK" dirty="0" err="1"/>
              <a:t>EnLøsningForAlle</a:t>
            </a:r>
            <a:endParaRPr lang="da-DK" dirty="0"/>
          </a:p>
          <a:p>
            <a:endParaRPr lang="da-DK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66428" y="404664"/>
            <a:ext cx="7859216" cy="850106"/>
          </a:xfrm>
        </p:spPr>
        <p:txBody>
          <a:bodyPr>
            <a:normAutofit fontScale="90000"/>
          </a:bodyPr>
          <a:lstStyle/>
          <a:p>
            <a:r>
              <a:rPr lang="da-DK" dirty="0"/>
              <a:t>Fra forhandling til mulig konflikt</a:t>
            </a:r>
            <a:br>
              <a:rPr lang="da-DK" dirty="0"/>
            </a:br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9" t="1" r="-6" b="924"/>
          <a:stretch/>
        </p:blipFill>
        <p:spPr>
          <a:xfrm>
            <a:off x="1043952" y="1730384"/>
            <a:ext cx="3096000" cy="3740400"/>
          </a:xfrm>
          <a:prstGeom prst="rect">
            <a:avLst/>
          </a:prstGeom>
        </p:spPr>
      </p:pic>
      <p:sp>
        <p:nvSpPr>
          <p:cNvPr id="6" name="Højrepil 5"/>
          <p:cNvSpPr/>
          <p:nvPr/>
        </p:nvSpPr>
        <p:spPr>
          <a:xfrm>
            <a:off x="4355976" y="2790023"/>
            <a:ext cx="792088" cy="792088"/>
          </a:xfrm>
          <a:prstGeom prst="rightArrow">
            <a:avLst/>
          </a:prstGeom>
          <a:solidFill>
            <a:srgbClr val="88CD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" t="1" r="-58" b="924"/>
          <a:stretch/>
        </p:blipFill>
        <p:spPr>
          <a:xfrm>
            <a:off x="5277600" y="1730384"/>
            <a:ext cx="3135600" cy="3740400"/>
          </a:xfrm>
          <a:prstGeom prst="rect">
            <a:avLst/>
          </a:prstGeom>
        </p:spPr>
      </p:pic>
      <p:sp>
        <p:nvSpPr>
          <p:cNvPr id="9" name="Tekstboks 8"/>
          <p:cNvSpPr txBox="1"/>
          <p:nvPr/>
        </p:nvSpPr>
        <p:spPr>
          <a:xfrm>
            <a:off x="1547664" y="126876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September 2016</a:t>
            </a:r>
          </a:p>
        </p:txBody>
      </p:sp>
      <p:sp>
        <p:nvSpPr>
          <p:cNvPr id="10" name="Tekstboks 9"/>
          <p:cNvSpPr txBox="1"/>
          <p:nvPr/>
        </p:nvSpPr>
        <p:spPr>
          <a:xfrm>
            <a:off x="6084168" y="126876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Vinteren 2018</a:t>
            </a:r>
          </a:p>
        </p:txBody>
      </p:sp>
    </p:spTree>
    <p:extLst>
      <p:ext uri="{BB962C8B-B14F-4D97-AF65-F5344CB8AC3E}">
        <p14:creationId xmlns:p14="http://schemas.microsoft.com/office/powerpoint/2010/main" val="3457745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123200"/>
            <a:ext cx="7900987" cy="4363200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/>
              <a:t>Sammenbrud – alle områder: Stat, kommuner og regioner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/>
              <a:t>Strejkevarsel er afsendt – en mulig konflikt tidligst 4. april 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/>
              <a:t>Lockoutvarsel modtaget fra staten - til start 10.april 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/>
              <a:t>Forligsinstitutionen arbejder på et forlig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/>
              <a:t>Vi håber stadig på en acceptabel løsning via Forligsinstitutionen - men forbereder os på konflikt. </a:t>
            </a:r>
          </a:p>
          <a:p>
            <a:endParaRPr lang="da-DK" dirty="0"/>
          </a:p>
          <a:p>
            <a:r>
              <a:rPr lang="da-DK" b="1" i="1" dirty="0"/>
              <a:t/>
            </a:r>
            <a:br>
              <a:rPr lang="da-DK" b="1" i="1" dirty="0"/>
            </a:br>
            <a:endParaRPr lang="da-DK" dirty="0"/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 står vi lige nu?</a:t>
            </a:r>
          </a:p>
        </p:txBody>
      </p:sp>
      <p:pic>
        <p:nvPicPr>
          <p:cNvPr id="4" name="Billede 3" descr="341711-tidslinje-strejkens-ngledage--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429000"/>
            <a:ext cx="3318934" cy="2256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822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123200"/>
            <a:ext cx="7992888" cy="43632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da-DK" b="1" dirty="0"/>
              <a:t>Historisk svære forhandlinger – historisk stærkt sammenhold </a:t>
            </a:r>
            <a:br>
              <a:rPr lang="da-DK" b="1" dirty="0"/>
            </a:br>
            <a:r>
              <a:rPr lang="da-DK" b="1" dirty="0"/>
              <a:t>i fagbevægelsen!</a:t>
            </a:r>
          </a:p>
          <a:p>
            <a:endParaRPr lang="da-DK" dirty="0"/>
          </a:p>
          <a:p>
            <a:pPr marL="285750" indent="-285750">
              <a:buFont typeface="Arial"/>
              <a:buChar char="•"/>
            </a:pPr>
            <a:r>
              <a:rPr lang="da-DK" dirty="0"/>
              <a:t>Musketér ed </a:t>
            </a:r>
            <a:br>
              <a:rPr lang="da-DK" dirty="0"/>
            </a:br>
            <a:endParaRPr lang="da-DK" sz="900" dirty="0"/>
          </a:p>
          <a:p>
            <a:pPr marL="285750" indent="-285750">
              <a:buFont typeface="Arial"/>
              <a:buChar char="•"/>
            </a:pPr>
            <a:r>
              <a:rPr lang="da-DK" dirty="0"/>
              <a:t>Sammenhold</a:t>
            </a:r>
            <a:br>
              <a:rPr lang="da-DK" dirty="0"/>
            </a:br>
            <a:endParaRPr lang="da-DK" sz="900" dirty="0"/>
          </a:p>
          <a:p>
            <a:pPr marL="285750" indent="-285750">
              <a:buFont typeface="Arial"/>
              <a:buChar char="•"/>
            </a:pPr>
            <a:r>
              <a:rPr lang="da-DK" dirty="0"/>
              <a:t>Samarbejde – på tværs af ALLE organisationer på tværs af ALLE tre områder!</a:t>
            </a:r>
            <a:br>
              <a:rPr lang="da-DK" dirty="0"/>
            </a:br>
            <a:endParaRPr lang="da-DK" sz="900" dirty="0"/>
          </a:p>
          <a:p>
            <a:pPr marL="285750" indent="-285750">
              <a:buFont typeface="Arial"/>
              <a:buChar char="•"/>
            </a:pPr>
            <a:r>
              <a:rPr lang="da-DK" dirty="0"/>
              <a:t>Gejst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#</a:t>
            </a:r>
            <a:r>
              <a:rPr lang="da-DK" dirty="0" err="1"/>
              <a:t>EnLøsningForAlle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61878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196752"/>
            <a:ext cx="7900987" cy="4824536"/>
          </a:xfrm>
        </p:spPr>
        <p:txBody>
          <a:bodyPr>
            <a:normAutofit fontScale="40000" lnSpcReduction="20000"/>
          </a:bodyPr>
          <a:lstStyle/>
          <a:p>
            <a:r>
              <a:rPr lang="da-DK" sz="3500" b="1" dirty="0"/>
              <a:t>Hvad er vores udgangspunkt?</a:t>
            </a:r>
            <a:endParaRPr lang="da-DK" sz="2000" dirty="0"/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da-DK" sz="3300" dirty="0"/>
              <a:t>Krisen er forbi, og vi skal som offentligt ansatte også have del i opsvinget. 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da-DK" sz="3300" dirty="0"/>
              <a:t>Vi har allerede i tre omgange taget medansvar og accepteret kriseoverenskomster. 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da-DK" sz="3300" dirty="0"/>
              <a:t>Offentligt ansatte skal nu have en reallønsfremgang, der svarer til de privatansattes. </a:t>
            </a:r>
            <a:br>
              <a:rPr lang="da-DK" sz="3300" dirty="0"/>
            </a:br>
            <a:r>
              <a:rPr lang="da-DK" sz="3300" dirty="0"/>
              <a:t>Vi har ikke krævet en lønfest, men en rimelig lønforbedring.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da-DK" sz="3300" dirty="0"/>
              <a:t>Vi vil anerkendes for vores indsats og den opgave, vi løser i samfundet. 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da-DK" sz="3300" dirty="0"/>
              <a:t>Vi er 800.000 ansatte, som rammes af udhulingen af de offentlige overenskomster. </a:t>
            </a:r>
            <a:br>
              <a:rPr lang="da-DK" sz="3300" dirty="0"/>
            </a:br>
            <a:r>
              <a:rPr lang="da-DK" sz="3300" dirty="0"/>
              <a:t>Det vedrører os alle. </a:t>
            </a: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da-DK" sz="3300" b="1" dirty="0"/>
              <a:t>Vi ønsker os #</a:t>
            </a:r>
            <a:r>
              <a:rPr lang="da-DK" sz="3300" b="1" dirty="0" err="1"/>
              <a:t>EnLøsningForAlle</a:t>
            </a:r>
            <a:endParaRPr lang="da-DK" sz="3300" b="1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600" y="116632"/>
            <a:ext cx="7931224" cy="1008112"/>
          </a:xfrm>
        </p:spPr>
        <p:txBody>
          <a:bodyPr>
            <a:normAutofit/>
          </a:bodyPr>
          <a:lstStyle/>
          <a:p>
            <a:r>
              <a:rPr lang="da-DK" dirty="0"/>
              <a:t>Hvorfor konflikt? </a:t>
            </a:r>
          </a:p>
        </p:txBody>
      </p:sp>
    </p:spTree>
    <p:extLst>
      <p:ext uri="{BB962C8B-B14F-4D97-AF65-F5344CB8AC3E}">
        <p14:creationId xmlns:p14="http://schemas.microsoft.com/office/powerpoint/2010/main" val="2874859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083568"/>
            <a:ext cx="7900987" cy="443366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a-DK" b="1" dirty="0"/>
              <a:t>Hvad er arbejdsgivernes opfattelse?</a:t>
            </a:r>
            <a:endParaRPr lang="da-DK" i="1" dirty="0"/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da-DK" dirty="0"/>
              <a:t>Arbejdsgiver mener, at de offentlige lønninger er steget mere end de privates lønninger.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da-DK" dirty="0"/>
              <a:t>Arbejdsgiver mener, at ”Vi skylder fra tidligere”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da-DK" dirty="0"/>
              <a:t>Arbejdsgiver har mødt os med krav om forringelser af arbejdstid (underviserområdet), individuel forhandlingsret mv.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600" y="260648"/>
            <a:ext cx="7931224" cy="720080"/>
          </a:xfrm>
        </p:spPr>
        <p:txBody>
          <a:bodyPr>
            <a:normAutofit/>
          </a:bodyPr>
          <a:lstStyle/>
          <a:p>
            <a:r>
              <a:rPr lang="da-DK" dirty="0"/>
              <a:t>Hvorfor konflikt?</a:t>
            </a:r>
          </a:p>
        </p:txBody>
      </p:sp>
    </p:spTree>
    <p:extLst>
      <p:ext uri="{BB962C8B-B14F-4D97-AF65-F5344CB8AC3E}">
        <p14:creationId xmlns:p14="http://schemas.microsoft.com/office/powerpoint/2010/main" val="1883653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1022400" y="1155576"/>
            <a:ext cx="7850187" cy="4289648"/>
          </a:xfrm>
        </p:spPr>
        <p:txBody>
          <a:bodyPr>
            <a:normAutofit/>
          </a:bodyPr>
          <a:lstStyle/>
          <a:p>
            <a:r>
              <a:rPr lang="da-DK" b="1" dirty="0"/>
              <a:t>Optakten</a:t>
            </a:r>
            <a:br>
              <a:rPr lang="da-DK" b="1" dirty="0"/>
            </a:br>
            <a:endParaRPr lang="da-DK" sz="2400" b="1" dirty="0"/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/>
              <a:t>OK11, OK13, OK15: I krisens tegn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/>
              <a:t>OK17: Opsving og private lønstigninger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/>
              <a:t>OK18: Sophie Løhde til offentligt ansatte:</a:t>
            </a:r>
            <a:br>
              <a:rPr lang="da-DK" dirty="0"/>
            </a:br>
            <a:endParaRPr lang="da-DK" sz="2400" dirty="0"/>
          </a:p>
          <a:p>
            <a:r>
              <a:rPr lang="da-DK" sz="2400" dirty="0"/>
              <a:t>	</a:t>
            </a:r>
            <a:r>
              <a:rPr lang="da-DK" sz="2000" b="1" dirty="0"/>
              <a:t>”I har fået for store lønstigninger”</a:t>
            </a:r>
          </a:p>
          <a:p>
            <a:pPr marL="342900" indent="-342900">
              <a:buFontTx/>
              <a:buChar char="-"/>
            </a:pPr>
            <a:endParaRPr lang="da-DK" sz="2400" dirty="0"/>
          </a:p>
          <a:p>
            <a:pPr marL="342900" indent="-342900">
              <a:buFontTx/>
              <a:buChar char="-"/>
            </a:pPr>
            <a:endParaRPr lang="da-DK" sz="24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Hvorfor konflikt?</a:t>
            </a:r>
          </a:p>
        </p:txBody>
      </p:sp>
    </p:spTree>
    <p:extLst>
      <p:ext uri="{BB962C8B-B14F-4D97-AF65-F5344CB8AC3E}">
        <p14:creationId xmlns:p14="http://schemas.microsoft.com/office/powerpoint/2010/main" val="2744429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1022400" y="1154032"/>
            <a:ext cx="7850187" cy="4363200"/>
          </a:xfrm>
        </p:spPr>
        <p:txBody>
          <a:bodyPr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da-DK" dirty="0"/>
              <a:t>Den økonomiske ramme</a:t>
            </a:r>
          </a:p>
          <a:p>
            <a:pPr marL="285750" indent="-285750">
              <a:buFont typeface="Arial"/>
              <a:buChar char="•"/>
            </a:pPr>
            <a:r>
              <a:rPr lang="da-DK" dirty="0"/>
              <a:t>Seniorvilkår – mest på det kommunale og regionale område</a:t>
            </a:r>
          </a:p>
          <a:p>
            <a:pPr marL="285750" indent="-285750">
              <a:buFont typeface="Arial"/>
              <a:buChar char="•"/>
            </a:pPr>
            <a:r>
              <a:rPr lang="da-DK" dirty="0"/>
              <a:t>Undervisernes arbejdstid og spisepausen</a:t>
            </a:r>
          </a:p>
          <a:p>
            <a:pPr marL="285750" indent="-285750">
              <a:buFont typeface="Arial"/>
              <a:buChar char="•"/>
            </a:pPr>
            <a:r>
              <a:rPr lang="da-DK" dirty="0"/>
              <a:t>Reguleringsordning og </a:t>
            </a:r>
            <a:r>
              <a:rPr lang="da-DK" dirty="0" err="1"/>
              <a:t>privatlønsværn</a:t>
            </a:r>
            <a:endParaRPr lang="da-DK" dirty="0"/>
          </a:p>
          <a:p>
            <a:pPr marL="342900" indent="-342900">
              <a:buFontTx/>
              <a:buChar char="-"/>
            </a:pPr>
            <a:endParaRPr lang="da-DK" sz="24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/>
              <a:t>De store knaster</a:t>
            </a:r>
          </a:p>
        </p:txBody>
      </p:sp>
      <p:pic>
        <p:nvPicPr>
          <p:cNvPr id="4" name="Billede 3" descr="untitl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140968"/>
            <a:ext cx="4581164" cy="2574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420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412776"/>
            <a:ext cx="7900987" cy="5256584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da-DK" b="1" dirty="0"/>
              <a:t>Den økonomiske ramme 2018-2020</a:t>
            </a:r>
            <a:endParaRPr lang="da-DK" dirty="0"/>
          </a:p>
          <a:p>
            <a:pPr>
              <a:lnSpc>
                <a:spcPct val="120000"/>
              </a:lnSpc>
            </a:pPr>
            <a:r>
              <a:rPr lang="da-DK" i="1" dirty="0"/>
              <a:t>Hvad betyder rammen?</a:t>
            </a:r>
            <a:br>
              <a:rPr lang="da-DK" i="1" dirty="0"/>
            </a:br>
            <a:endParaRPr lang="da-DK" dirty="0"/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b="1" dirty="0"/>
              <a:t>Primært løn</a:t>
            </a:r>
            <a:endParaRPr lang="da-DK" dirty="0"/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/>
              <a:t>Midler til de enkelte organisationer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/>
              <a:t>Puljer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/>
              <a:t>Reguleringsordning</a:t>
            </a:r>
          </a:p>
          <a:p>
            <a:endParaRPr lang="da-DK" sz="2400" u="sng" dirty="0"/>
          </a:p>
          <a:p>
            <a:endParaRPr lang="da-DK" sz="2400" dirty="0"/>
          </a:p>
          <a:p>
            <a:endParaRPr lang="da-DK" sz="2400" u="sng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600" y="476672"/>
            <a:ext cx="7931224" cy="720080"/>
          </a:xfrm>
        </p:spPr>
        <p:txBody>
          <a:bodyPr>
            <a:noAutofit/>
          </a:bodyPr>
          <a:lstStyle/>
          <a:p>
            <a:r>
              <a:rPr lang="da-DK" sz="1600" dirty="0">
                <a:solidFill>
                  <a:srgbClr val="000000"/>
                </a:solidFill>
              </a:rPr>
              <a:t>DE STORE KNASTER </a:t>
            </a:r>
            <a:r>
              <a:rPr lang="da-DK" sz="4400" dirty="0"/>
              <a:t/>
            </a:r>
            <a:br>
              <a:rPr lang="da-DK" sz="4400" dirty="0"/>
            </a:br>
            <a:r>
              <a:rPr lang="da-DK" dirty="0"/>
              <a:t>Løn</a:t>
            </a:r>
          </a:p>
        </p:txBody>
      </p:sp>
    </p:spTree>
    <p:extLst>
      <p:ext uri="{BB962C8B-B14F-4D97-AF65-F5344CB8AC3E}">
        <p14:creationId xmlns:p14="http://schemas.microsoft.com/office/powerpoint/2010/main" val="4075032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412776"/>
            <a:ext cx="7994203" cy="407516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da-DK" b="1" dirty="0"/>
              <a:t>Den økonomiske ramme 2018-2020</a:t>
            </a:r>
            <a:endParaRPr lang="da-DK" dirty="0"/>
          </a:p>
          <a:p>
            <a:pPr marL="285750" indent="-285750">
              <a:buFont typeface="Arial"/>
              <a:buChar char="•"/>
            </a:pPr>
            <a:r>
              <a:rPr lang="da-DK" b="1" dirty="0"/>
              <a:t>Vores udspil </a:t>
            </a:r>
            <a:r>
              <a:rPr lang="da-DK" dirty="0"/>
              <a:t>til Moderniseringsstyrelsen: 8,17 % - med det hele</a:t>
            </a:r>
          </a:p>
          <a:p>
            <a:pPr marL="285750" indent="-285750">
              <a:buFont typeface="Arial"/>
              <a:buChar char="•"/>
            </a:pPr>
            <a:r>
              <a:rPr lang="da-DK" dirty="0"/>
              <a:t>Økonomiministeriet vurderer private lønudvikling</a:t>
            </a:r>
          </a:p>
          <a:p>
            <a:pPr marL="742950" lvl="1" indent="-285750">
              <a:buFont typeface="Lucida Grande"/>
              <a:buChar char="-"/>
            </a:pPr>
            <a:r>
              <a:rPr lang="da-DK" sz="1200" dirty="0"/>
              <a:t>2018: 2,8 %</a:t>
            </a:r>
          </a:p>
          <a:p>
            <a:pPr marL="742950" lvl="1" indent="-285750">
              <a:buFont typeface="Lucida Grande"/>
              <a:buChar char="-"/>
            </a:pPr>
            <a:r>
              <a:rPr lang="da-DK" sz="1200" dirty="0"/>
              <a:t>2019: 2,9 %</a:t>
            </a:r>
          </a:p>
          <a:p>
            <a:pPr marL="742950" lvl="1" indent="-285750">
              <a:buFont typeface="Lucida Grande"/>
              <a:buChar char="-"/>
            </a:pPr>
            <a:r>
              <a:rPr lang="da-DK" sz="1200" dirty="0"/>
              <a:t>2020: 2,9 % (vis usikkerhed)</a:t>
            </a:r>
            <a:br>
              <a:rPr lang="da-DK" sz="1200" dirty="0"/>
            </a:br>
            <a:endParaRPr lang="da-DK" dirty="0"/>
          </a:p>
          <a:p>
            <a:pPr marL="285750" indent="-285750">
              <a:buFont typeface="Arial"/>
              <a:buChar char="•"/>
            </a:pPr>
            <a:r>
              <a:rPr lang="da-DK" b="1" dirty="0"/>
              <a:t>Moderniseringsstyrelsens udspil</a:t>
            </a:r>
            <a:r>
              <a:rPr lang="da-DK" dirty="0"/>
              <a:t>: 6,7 %</a:t>
            </a:r>
          </a:p>
          <a:p>
            <a:endParaRPr lang="da-DK" sz="24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600" y="332656"/>
            <a:ext cx="7931224" cy="994122"/>
          </a:xfrm>
        </p:spPr>
        <p:txBody>
          <a:bodyPr>
            <a:normAutofit/>
          </a:bodyPr>
          <a:lstStyle/>
          <a:p>
            <a:r>
              <a:rPr lang="da-DK" sz="1600" dirty="0">
                <a:solidFill>
                  <a:srgbClr val="000000"/>
                </a:solidFill>
              </a:rPr>
              <a:t>DE STORE KNASTER </a:t>
            </a:r>
            <a:r>
              <a:rPr lang="da-DK" sz="4400" dirty="0"/>
              <a:t/>
            </a:r>
            <a:br>
              <a:rPr lang="da-DK" sz="4400" dirty="0"/>
            </a:br>
            <a:r>
              <a:rPr lang="da-DK" dirty="0"/>
              <a:t>Løn</a:t>
            </a:r>
          </a:p>
        </p:txBody>
      </p:sp>
    </p:spTree>
    <p:extLst>
      <p:ext uri="{BB962C8B-B14F-4D97-AF65-F5344CB8AC3E}">
        <p14:creationId xmlns:p14="http://schemas.microsoft.com/office/powerpoint/2010/main" val="3940114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412776"/>
            <a:ext cx="7900987" cy="410445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da-DK" b="1" dirty="0"/>
              <a:t>Seniorvilkår</a:t>
            </a:r>
          </a:p>
          <a:p>
            <a:pPr>
              <a:lnSpc>
                <a:spcPct val="120000"/>
              </a:lnSpc>
            </a:pPr>
            <a:r>
              <a:rPr lang="da-DK" i="1" dirty="0"/>
              <a:t>Vores krav</a:t>
            </a:r>
            <a:r>
              <a:rPr lang="da-DK" dirty="0"/>
              <a:t>: 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/>
              <a:t>Bedre vilkår for seniorer</a:t>
            </a:r>
          </a:p>
          <a:p>
            <a:pPr>
              <a:lnSpc>
                <a:spcPct val="120000"/>
              </a:lnSpc>
            </a:pPr>
            <a:r>
              <a:rPr lang="da-DK" i="1" dirty="0"/>
              <a:t>Arbejdsgivers krav</a:t>
            </a:r>
            <a:r>
              <a:rPr lang="da-DK" dirty="0"/>
              <a:t>: 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/>
              <a:t>Seniorregler følge folkepensionsalder – men på statens område har vi ikke seniordage!!!!</a:t>
            </a:r>
          </a:p>
          <a:p>
            <a:pPr marL="342900" indent="-342900">
              <a:buFont typeface="Verdana" pitchFamily="34" charset="0"/>
              <a:buChar char="–"/>
            </a:pPr>
            <a:endParaRPr lang="da-DK" dirty="0"/>
          </a:p>
        </p:txBody>
      </p:sp>
      <p:sp>
        <p:nvSpPr>
          <p:cNvPr id="5" name="Titel 2"/>
          <p:cNvSpPr txBox="1">
            <a:spLocks/>
          </p:cNvSpPr>
          <p:nvPr/>
        </p:nvSpPr>
        <p:spPr>
          <a:xfrm>
            <a:off x="971600" y="332656"/>
            <a:ext cx="7931224" cy="9941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EA5153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da-DK" sz="1600" dirty="0">
                <a:solidFill>
                  <a:srgbClr val="000000"/>
                </a:solidFill>
              </a:rPr>
              <a:t>DE STORE KNASTER </a:t>
            </a:r>
            <a:r>
              <a:rPr lang="da-DK" sz="4400" dirty="0"/>
              <a:t/>
            </a:r>
            <a:br>
              <a:rPr lang="da-DK" sz="4400" dirty="0"/>
            </a:br>
            <a:r>
              <a:rPr lang="da-DK" dirty="0"/>
              <a:t>Seniorvilkår</a:t>
            </a:r>
          </a:p>
        </p:txBody>
      </p:sp>
    </p:spTree>
    <p:extLst>
      <p:ext uri="{BB962C8B-B14F-4D97-AF65-F5344CB8AC3E}">
        <p14:creationId xmlns:p14="http://schemas.microsoft.com/office/powerpoint/2010/main" val="3433662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412776"/>
            <a:ext cx="7900987" cy="410445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da-DK" b="1" dirty="0"/>
              <a:t>Undervisernes arbejdstid – spisepausen</a:t>
            </a:r>
          </a:p>
          <a:p>
            <a:pPr>
              <a:lnSpc>
                <a:spcPct val="120000"/>
              </a:lnSpc>
            </a:pPr>
            <a:r>
              <a:rPr lang="da-DK" i="1" dirty="0"/>
              <a:t>Vores krav: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/>
              <a:t>Reelle forhandlinger om arbejdstid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/>
              <a:t>Spisepausen er en del af overenskomstgrundlaget</a:t>
            </a:r>
          </a:p>
          <a:p>
            <a:pPr>
              <a:lnSpc>
                <a:spcPct val="120000"/>
              </a:lnSpc>
            </a:pPr>
            <a:endParaRPr lang="da-DK" sz="24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600" y="476672"/>
            <a:ext cx="7931224" cy="706090"/>
          </a:xfrm>
        </p:spPr>
        <p:txBody>
          <a:bodyPr>
            <a:normAutofit fontScale="90000"/>
          </a:bodyPr>
          <a:lstStyle/>
          <a:p>
            <a:r>
              <a:rPr lang="da-DK" sz="1800" dirty="0">
                <a:solidFill>
                  <a:schemeClr val="tx1"/>
                </a:solidFill>
              </a:rPr>
              <a:t>DE STORE KNASTER </a:t>
            </a:r>
            <a:r>
              <a:rPr lang="da-DK" sz="2800" dirty="0"/>
              <a:t/>
            </a:r>
            <a:br>
              <a:rPr lang="da-DK" sz="2800" dirty="0"/>
            </a:br>
            <a:r>
              <a:rPr lang="da-DK" sz="3100" dirty="0"/>
              <a:t>Arbejdstid, spisepausen</a:t>
            </a:r>
          </a:p>
        </p:txBody>
      </p:sp>
      <p:pic>
        <p:nvPicPr>
          <p:cNvPr id="4" name="Billede 3" descr="20080501-150906-5 23m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859" y="3356992"/>
            <a:ext cx="4222472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967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412776"/>
            <a:ext cx="7900987" cy="4104456"/>
          </a:xfrm>
        </p:spPr>
        <p:txBody>
          <a:bodyPr wrap="none">
            <a:noAutofit/>
          </a:bodyPr>
          <a:lstStyle/>
          <a:p>
            <a:r>
              <a:rPr lang="da-DK" b="1" dirty="0"/>
              <a:t>Reguleringsordning og </a:t>
            </a:r>
            <a:r>
              <a:rPr lang="da-DK" b="1" dirty="0" err="1"/>
              <a:t>privatlønsværn</a:t>
            </a:r>
            <a:r>
              <a:rPr lang="da-DK" b="1" dirty="0"/>
              <a:t/>
            </a:r>
            <a:br>
              <a:rPr lang="da-DK" b="1" dirty="0"/>
            </a:br>
            <a:endParaRPr lang="da-DK" b="1" dirty="0"/>
          </a:p>
          <a:p>
            <a:r>
              <a:rPr lang="da-DK" i="1" dirty="0"/>
              <a:t>Vores krav:</a:t>
            </a:r>
          </a:p>
          <a:p>
            <a:pPr marL="285750" indent="-285750">
              <a:buFont typeface="Arial"/>
              <a:buChar char="•"/>
            </a:pPr>
            <a:r>
              <a:rPr lang="da-DK" dirty="0"/>
              <a:t>Afskaffelse af </a:t>
            </a:r>
            <a:r>
              <a:rPr lang="da-DK" dirty="0" err="1"/>
              <a:t>privatlønsværnet</a:t>
            </a:r>
            <a:r>
              <a:rPr lang="da-DK" dirty="0"/>
              <a:t/>
            </a:r>
            <a:br>
              <a:rPr lang="da-DK" dirty="0"/>
            </a:br>
            <a:endParaRPr lang="da-DK" i="1" dirty="0"/>
          </a:p>
          <a:p>
            <a:r>
              <a:rPr lang="da-DK" i="1" dirty="0"/>
              <a:t>Reguleringsordningen siden 1987:</a:t>
            </a:r>
          </a:p>
          <a:p>
            <a:pPr marL="285750" indent="-285750">
              <a:buFont typeface="Arial"/>
              <a:buChar char="•"/>
            </a:pPr>
            <a:r>
              <a:rPr lang="da-DK" dirty="0"/>
              <a:t>De offentlige og private lønninger følges ad</a:t>
            </a:r>
            <a:br>
              <a:rPr lang="da-DK" dirty="0"/>
            </a:br>
            <a:endParaRPr lang="da-DK" dirty="0"/>
          </a:p>
          <a:p>
            <a:r>
              <a:rPr lang="da-DK" i="1" dirty="0" err="1"/>
              <a:t>Privatlønsværn</a:t>
            </a:r>
            <a:r>
              <a:rPr lang="da-DK" i="1" dirty="0"/>
              <a:t> siden 2015:</a:t>
            </a:r>
          </a:p>
          <a:p>
            <a:pPr marL="285750" indent="-285750">
              <a:buFont typeface="Arial"/>
              <a:buChar char="•"/>
            </a:pPr>
            <a:r>
              <a:rPr lang="da-DK" dirty="0"/>
              <a:t>Offentlige lønninger reguleres mere ned end op</a:t>
            </a:r>
          </a:p>
          <a:p>
            <a:pPr marL="342900" indent="-342900">
              <a:buFontTx/>
              <a:buChar char="-"/>
            </a:pPr>
            <a:endParaRPr lang="da-DK" sz="2400" dirty="0"/>
          </a:p>
        </p:txBody>
      </p:sp>
      <p:sp>
        <p:nvSpPr>
          <p:cNvPr id="5" name="Titel 2"/>
          <p:cNvSpPr txBox="1">
            <a:spLocks/>
          </p:cNvSpPr>
          <p:nvPr/>
        </p:nvSpPr>
        <p:spPr>
          <a:xfrm>
            <a:off x="971600" y="332656"/>
            <a:ext cx="7931224" cy="9941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rgbClr val="EA5153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da-DK" sz="1600" dirty="0">
                <a:solidFill>
                  <a:srgbClr val="000000"/>
                </a:solidFill>
              </a:rPr>
              <a:t>DE STORE KNASTER </a:t>
            </a:r>
            <a:r>
              <a:rPr lang="da-DK" sz="4400" dirty="0"/>
              <a:t/>
            </a:r>
            <a:br>
              <a:rPr lang="da-DK" sz="4400" dirty="0"/>
            </a:br>
            <a:r>
              <a:rPr lang="da-DK" dirty="0"/>
              <a:t>Reguleringsordning</a:t>
            </a:r>
          </a:p>
        </p:txBody>
      </p:sp>
    </p:spTree>
    <p:extLst>
      <p:ext uri="{BB962C8B-B14F-4D97-AF65-F5344CB8AC3E}">
        <p14:creationId xmlns:p14="http://schemas.microsoft.com/office/powerpoint/2010/main" val="1678473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34146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628800"/>
            <a:ext cx="7128792" cy="4104456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 arbejder fortsat for et forlig</a:t>
            </a:r>
          </a:p>
        </p:txBody>
      </p:sp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764704"/>
            <a:ext cx="7900987" cy="4793704"/>
          </a:xfrm>
        </p:spPr>
        <p:txBody>
          <a:bodyPr>
            <a:normAutofit/>
          </a:bodyPr>
          <a:lstStyle/>
          <a:p>
            <a:endParaRPr lang="da-DK" b="1" dirty="0"/>
          </a:p>
          <a:p>
            <a:r>
              <a:rPr lang="da-DK" b="1" dirty="0"/>
              <a:t>– men vi forbereder os på konflikt</a:t>
            </a:r>
          </a:p>
        </p:txBody>
      </p:sp>
    </p:spTree>
    <p:extLst>
      <p:ext uri="{BB962C8B-B14F-4D97-AF65-F5344CB8AC3E}">
        <p14:creationId xmlns:p14="http://schemas.microsoft.com/office/powerpoint/2010/main" val="16350394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692696"/>
            <a:ext cx="7900987" cy="4433664"/>
          </a:xfrm>
        </p:spPr>
        <p:txBody>
          <a:bodyPr wrap="none">
            <a:noAutofit/>
          </a:bodyPr>
          <a:lstStyle/>
          <a:p>
            <a:endParaRPr lang="da-DK" dirty="0"/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1500" dirty="0"/>
              <a:t>Afgivet konfliktvarsel på alle tre områder, men vi er ikke i konflikt - ENDNU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1500" dirty="0"/>
              <a:t>DS har varslet strejke for ca. 12 pct. af medlemmer ansat på de </a:t>
            </a:r>
            <a:br>
              <a:rPr lang="da-DK" sz="1500" dirty="0"/>
            </a:br>
            <a:r>
              <a:rPr lang="da-DK" sz="1500" dirty="0"/>
              <a:t>kommunale og regionale arbejdspladser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1500" dirty="0"/>
              <a:t>På det statslige område har vi sammen med CO10 varslet strejke for </a:t>
            </a:r>
            <a:br>
              <a:rPr lang="da-DK" sz="1500" dirty="0"/>
            </a:br>
            <a:r>
              <a:rPr lang="da-DK" sz="1500" dirty="0"/>
              <a:t>ca. 12 pct. af medlemmerne 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1500" dirty="0"/>
              <a:t>Konfliktvarslet til iværksættelse på alle tre områder til </a:t>
            </a:r>
            <a:r>
              <a:rPr lang="da-DK" sz="1500" b="1" dirty="0"/>
              <a:t>den 4. april</a:t>
            </a:r>
            <a:endParaRPr lang="da-DK" sz="1500" dirty="0"/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1500" dirty="0"/>
              <a:t>Vi kan kun varsle medlemmer i konflikt. </a:t>
            </a:r>
            <a:br>
              <a:rPr lang="da-DK" sz="1500" dirty="0"/>
            </a:br>
            <a:r>
              <a:rPr lang="da-DK" sz="1500" dirty="0"/>
              <a:t>Ikke-medlemmer skal gå på arbejde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sz="1500" dirty="0"/>
              <a:t>Modtaget lockout-varsler – omfattende konflikt</a:t>
            </a:r>
            <a:br>
              <a:rPr lang="da-DK" sz="1500" dirty="0"/>
            </a:br>
            <a:endParaRPr lang="da-DK" sz="1500" dirty="0"/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Vi forbereder os på konflikt</a:t>
            </a:r>
          </a:p>
        </p:txBody>
      </p:sp>
    </p:spTree>
    <p:extLst>
      <p:ext uri="{BB962C8B-B14F-4D97-AF65-F5344CB8AC3E}">
        <p14:creationId xmlns:p14="http://schemas.microsoft.com/office/powerpoint/2010/main" val="4279449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da-DK" sz="1500" dirty="0"/>
              <a:t>DS yder økonomisk støtte til medlemmerne i forbindelse med en konflikt.</a:t>
            </a:r>
          </a:p>
          <a:p>
            <a:pPr>
              <a:lnSpc>
                <a:spcPct val="120000"/>
              </a:lnSpc>
            </a:pPr>
            <a:r>
              <a:rPr lang="da-DK" sz="1500" dirty="0"/>
              <a:t>Hovebestyrelsen har valgt at støtte medlemmerne via en </a:t>
            </a:r>
            <a:r>
              <a:rPr lang="da-DK" sz="1500" b="1" dirty="0"/>
              <a:t>lånemodel</a:t>
            </a:r>
          </a:p>
          <a:p>
            <a:pPr>
              <a:lnSpc>
                <a:spcPct val="120000"/>
              </a:lnSpc>
            </a:pPr>
            <a:r>
              <a:rPr lang="da-DK" sz="1500" dirty="0"/>
              <a:t/>
            </a:r>
            <a:br>
              <a:rPr lang="da-DK" sz="1500" dirty="0"/>
            </a:br>
            <a:r>
              <a:rPr lang="da-DK" sz="1500" i="1" dirty="0"/>
              <a:t>Modellen skal sikre to hensyn:</a:t>
            </a:r>
            <a:endParaRPr lang="da-DK" sz="1500" b="1" i="1" dirty="0"/>
          </a:p>
          <a:p>
            <a:pPr marL="342900" indent="-342900">
              <a:lnSpc>
                <a:spcPct val="120000"/>
              </a:lnSpc>
              <a:buAutoNum type="arabicParenR"/>
            </a:pPr>
            <a:r>
              <a:rPr lang="da-DK" sz="1500" dirty="0"/>
              <a:t>Den er </a:t>
            </a:r>
            <a:r>
              <a:rPr lang="da-DK" sz="1500" b="1" dirty="0"/>
              <a:t>solidarisk </a:t>
            </a:r>
            <a:r>
              <a:rPr lang="da-DK" sz="1500" dirty="0"/>
              <a:t>- den stiller alle medlemmer – uanset om de er i strejke eller ej – så lige som muligt.</a:t>
            </a:r>
            <a:br>
              <a:rPr lang="da-DK" sz="1500" dirty="0"/>
            </a:br>
            <a:endParaRPr lang="da-DK" sz="1500" dirty="0"/>
          </a:p>
          <a:p>
            <a:pPr marL="342900" lvl="0" indent="-342900">
              <a:lnSpc>
                <a:spcPct val="120000"/>
              </a:lnSpc>
              <a:buFont typeface="Arial" pitchFamily="34" charset="0"/>
              <a:buAutoNum type="arabicParenR"/>
            </a:pPr>
            <a:r>
              <a:rPr lang="da-DK" sz="1500" dirty="0"/>
              <a:t>Den skal sikre, at </a:t>
            </a:r>
            <a:r>
              <a:rPr lang="da-DK" sz="1500" b="1" dirty="0"/>
              <a:t>DS kan holde til en længerevarende konflikt </a:t>
            </a:r>
            <a:r>
              <a:rPr lang="da-DK" sz="1500" dirty="0"/>
              <a:t>– </a:t>
            </a:r>
            <a:br>
              <a:rPr lang="da-DK" sz="1500" dirty="0"/>
            </a:br>
            <a:r>
              <a:rPr lang="da-DK" sz="1500" dirty="0"/>
              <a:t>Jo længere, vi kan holde, desto større pres kan vi lægge på arbejdsgiver.</a:t>
            </a:r>
          </a:p>
          <a:p>
            <a:endParaRPr lang="da-DK" dirty="0"/>
          </a:p>
          <a:p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/>
              <a:t>Økonomisk støtte under en konflikt</a:t>
            </a:r>
          </a:p>
        </p:txBody>
      </p:sp>
    </p:spTree>
    <p:extLst>
      <p:ext uri="{BB962C8B-B14F-4D97-AF65-F5344CB8AC3E}">
        <p14:creationId xmlns:p14="http://schemas.microsoft.com/office/powerpoint/2010/main" val="3168477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1022401" y="1123200"/>
            <a:ext cx="6141887" cy="43632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da-DK" b="1" dirty="0"/>
              <a:t>Hvor meget?</a:t>
            </a:r>
          </a:p>
          <a:p>
            <a:pPr>
              <a:lnSpc>
                <a:spcPct val="120000"/>
              </a:lnSpc>
            </a:pPr>
            <a:r>
              <a:rPr lang="da-DK" dirty="0"/>
              <a:t>I tilfælde af </a:t>
            </a:r>
            <a:r>
              <a:rPr lang="da-DK" b="1" dirty="0"/>
              <a:t>en begrænset konflikt i omfang og tid </a:t>
            </a:r>
            <a:r>
              <a:rPr lang="da-DK" dirty="0"/>
              <a:t>vil medlemmer af DS kunne modtage ca. 20.000 kr. pr. måned, </a:t>
            </a:r>
            <a:br>
              <a:rPr lang="da-DK" dirty="0"/>
            </a:br>
            <a:r>
              <a:rPr lang="da-DK" dirty="0"/>
              <a:t>dvs. ca. 1.053 kr. pr. hverdag strejken varer. Det svarer til gennemsnitslønnen for en socialrådgiver efter skat – fratrukket ferie og pension. </a:t>
            </a:r>
            <a:br>
              <a:rPr lang="da-DK" dirty="0"/>
            </a:br>
            <a:endParaRPr lang="da-DK" dirty="0"/>
          </a:p>
          <a:p>
            <a:pPr>
              <a:lnSpc>
                <a:spcPct val="120000"/>
              </a:lnSpc>
            </a:pPr>
            <a:r>
              <a:rPr lang="da-DK" dirty="0"/>
              <a:t>I tilfælde af </a:t>
            </a:r>
            <a:r>
              <a:rPr lang="da-DK" b="1" dirty="0"/>
              <a:t>en længerevarende konflikt eller storkonflikt</a:t>
            </a:r>
            <a:r>
              <a:rPr lang="da-DK" dirty="0"/>
              <a:t> (f.eks. en lockout) vil medlemmer af DS kunne modtage ca. 12.000 kr. pr. måned, dvs. ca. 632 kr. pr. hverdag konflikten varer, svarende til højeste udbetalte dagpengesats efter skat.</a:t>
            </a:r>
          </a:p>
          <a:p>
            <a:endParaRPr lang="da-DK" b="1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/>
              <a:t>Økonomisk støtte under en konflikt</a:t>
            </a:r>
          </a:p>
        </p:txBody>
      </p:sp>
    </p:spTree>
    <p:extLst>
      <p:ext uri="{BB962C8B-B14F-4D97-AF65-F5344CB8AC3E}">
        <p14:creationId xmlns:p14="http://schemas.microsoft.com/office/powerpoint/2010/main" val="35988054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xmlns="" id="{EBD0CABF-0668-47A0-ABC1-82BC25C06F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b="1" dirty="0"/>
              <a:t>Solidarisk ordning i vores forhandlingsfællesskab - CO10</a:t>
            </a:r>
          </a:p>
          <a:p>
            <a:endParaRPr lang="da-DK" dirty="0"/>
          </a:p>
          <a:p>
            <a:r>
              <a:rPr lang="da-DK" dirty="0"/>
              <a:t>Vi kan udbetale et </a:t>
            </a:r>
            <a:r>
              <a:rPr lang="da-DK" dirty="0" err="1"/>
              <a:t>konflitstøttebeløb</a:t>
            </a:r>
            <a:r>
              <a:rPr lang="da-DK" dirty="0"/>
              <a:t> svarende til dagpengesatsen</a:t>
            </a:r>
          </a:p>
          <a:p>
            <a:endParaRPr lang="da-DK" dirty="0"/>
          </a:p>
          <a:p>
            <a:r>
              <a:rPr lang="da-DK" dirty="0"/>
              <a:t>Herfra skal der trækkes skat – så netto får du ca. 12.000</a:t>
            </a:r>
          </a:p>
          <a:p>
            <a:endParaRPr lang="da-DK" dirty="0"/>
          </a:p>
          <a:p>
            <a:r>
              <a:rPr lang="da-DK" dirty="0"/>
              <a:t>Hvis strejke/begrænset konflikt kan du herudover låne 8.000 kr.</a:t>
            </a:r>
          </a:p>
          <a:p>
            <a:endParaRPr lang="da-DK" dirty="0"/>
          </a:p>
          <a:p>
            <a:r>
              <a:rPr lang="da-DK" dirty="0"/>
              <a:t>Hvis lockout – du låner ikke, men får udbetalt konfliktstøtten svarende til DP-satsen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xmlns="" id="{14730B0F-2E3B-414E-B30A-4BC927314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Særligt for statens område</a:t>
            </a:r>
          </a:p>
        </p:txBody>
      </p:sp>
    </p:spTree>
    <p:extLst>
      <p:ext uri="{BB962C8B-B14F-4D97-AF65-F5344CB8AC3E}">
        <p14:creationId xmlns:p14="http://schemas.microsoft.com/office/powerpoint/2010/main" val="8582455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1022401" y="1124744"/>
            <a:ext cx="6933975" cy="4896544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da-DK" b="1" dirty="0"/>
              <a:t>Hvordan fungerer modellen?</a:t>
            </a:r>
            <a:endParaRPr lang="da-DK" dirty="0"/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da-DK" dirty="0"/>
              <a:t>Medlemmerne låner midler fra DS’ Aktionsfond, også kaldet strejkekassen. 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da-DK" dirty="0"/>
              <a:t>Det er Lån &amp; Spar Bank, der derfor rent praktisk står for at udlåne </a:t>
            </a:r>
            <a:r>
              <a:rPr lang="da-DK" b="1" dirty="0"/>
              <a:t>DS’ midler </a:t>
            </a:r>
            <a:r>
              <a:rPr lang="da-DK" dirty="0"/>
              <a:t>til medlemmerne. 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da-DK" dirty="0"/>
              <a:t>Man behøver ikke at være kunde i Lån &amp; Spar Bank for at optage lånet, og den eneste nødvendige godkendelse er, at man har været medlem af DS senest tre måneder før konflikten træder i kraft og er i konflikt.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da-DK" dirty="0"/>
              <a:t>Renten på lånet er variabel og vil følge ’referencerenten’, som siden 2012 har været 0 %.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da-DK" dirty="0"/>
              <a:t>DS og en række andre faglige organisationer har indgået aftalen om samarbejde med Lån &amp; Spar Bank – f.eks. Dansk Sygeplejerråd, DJØF, Magisterforeningen mfl.</a:t>
            </a:r>
          </a:p>
          <a:p>
            <a:pPr marL="285750" indent="-285750">
              <a:buFontTx/>
              <a:buChar char="-"/>
            </a:pP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/>
              <a:t>Økonomisk støtte under en konflikt</a:t>
            </a:r>
          </a:p>
        </p:txBody>
      </p:sp>
    </p:spTree>
    <p:extLst>
      <p:ext uri="{BB962C8B-B14F-4D97-AF65-F5344CB8AC3E}">
        <p14:creationId xmlns:p14="http://schemas.microsoft.com/office/powerpoint/2010/main" val="38142184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123200"/>
            <a:ext cx="6048672" cy="43632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da-DK" b="1" dirty="0"/>
              <a:t>Hvorfor lån og ikke støttebeløb?</a:t>
            </a:r>
          </a:p>
          <a:p>
            <a:pPr marL="285750" lvl="0" indent="-285750">
              <a:lnSpc>
                <a:spcPct val="120000"/>
              </a:lnSpc>
              <a:buFont typeface="Arial"/>
              <a:buChar char="•"/>
            </a:pPr>
            <a:r>
              <a:rPr lang="da-DK" dirty="0"/>
              <a:t>Lånemodellen betaler sig, fordi der ikke skal betales skat af konfliktlånet. 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/>
              <a:t>Dermed vil det samlede træk på Aktionsfonden blive betydeligt mindre ved lånemodellen, end hvis vi havde valgt at udbetale pengene som konfliktstøtte. 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/>
              <a:t>Det betyder også, at DS kan være i konflikt i længere tid for det samme beløb – og dermed kan vi sammen lægge større pres på arbejdsgiverne.</a:t>
            </a:r>
          </a:p>
          <a:p>
            <a:endParaRPr lang="da-DK" b="1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/>
              <a:t>Økonomisk støtte under en konflikt</a:t>
            </a:r>
          </a:p>
        </p:txBody>
      </p:sp>
    </p:spTree>
    <p:extLst>
      <p:ext uri="{BB962C8B-B14F-4D97-AF65-F5344CB8AC3E}">
        <p14:creationId xmlns:p14="http://schemas.microsoft.com/office/powerpoint/2010/main" val="34545818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124744"/>
            <a:ext cx="6840761" cy="424847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40000"/>
              </a:lnSpc>
            </a:pPr>
            <a:r>
              <a:rPr lang="da-DK" sz="1600" b="1" dirty="0"/>
              <a:t>Tilbagebetaling og nedsat kontingent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da-DK" dirty="0"/>
              <a:t>Lånet betales tilbage efter en konflikt, men man kompenseres ved, at vi nedsætter kontingentet.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da-DK" b="1" dirty="0"/>
              <a:t>For medlemmer, der taget lån og været i strejke: </a:t>
            </a:r>
            <a:r>
              <a:rPr lang="da-DK" dirty="0"/>
              <a:t>Kontingentet sættes ned, mens de betaler af på lånet.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da-DK" b="1" dirty="0"/>
              <a:t>For</a:t>
            </a:r>
            <a:r>
              <a:rPr lang="da-DK" dirty="0"/>
              <a:t> </a:t>
            </a:r>
            <a:r>
              <a:rPr lang="da-DK" b="1" dirty="0"/>
              <a:t>medlemmer, der har været i strejke, men ikke har taget lån: </a:t>
            </a:r>
            <a:r>
              <a:rPr lang="da-DK" dirty="0"/>
              <a:t>Kontingentet sættes ned.</a:t>
            </a:r>
            <a:br>
              <a:rPr lang="da-DK" dirty="0"/>
            </a:br>
            <a:r>
              <a:rPr lang="da-DK" sz="1200" i="1" dirty="0"/>
              <a:t>(Erfaringerne viser, at en del medlemmer vælger </a:t>
            </a:r>
            <a:r>
              <a:rPr lang="da-DK" sz="1200" b="1" i="1" dirty="0"/>
              <a:t>ikke</a:t>
            </a:r>
            <a:r>
              <a:rPr lang="da-DK" sz="1200" i="1" dirty="0"/>
              <a:t> at optage et lån, fordi de for en periode godt kan klare sig for mindre. Disse medlemmer bliver selvfølgelig kompenseret på lige fod med medlemmer, der ønsker at optage lånet)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da-DK" b="1" dirty="0"/>
              <a:t>For medlemmer, der ikke har været omfattet af konflikt: </a:t>
            </a:r>
            <a:r>
              <a:rPr lang="da-DK" dirty="0"/>
              <a:t>Betaler det almindelige kontingent i samme periode.</a:t>
            </a:r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da-DK" b="1" dirty="0"/>
              <a:t>ALLE medlemmer </a:t>
            </a:r>
            <a:r>
              <a:rPr lang="da-DK" dirty="0"/>
              <a:t>– uanset om de har været i strejke eller ej – betaler et såkaldt </a:t>
            </a:r>
            <a:r>
              <a:rPr lang="da-DK" b="1" dirty="0"/>
              <a:t>konfliktkontingent</a:t>
            </a:r>
            <a:r>
              <a:rPr lang="da-DK" dirty="0"/>
              <a:t>. For det koster penge at være i konflikt.</a:t>
            </a:r>
            <a:endParaRPr lang="da-DK" b="1" dirty="0"/>
          </a:p>
          <a:p>
            <a:pPr marL="285750" indent="-285750">
              <a:buFontTx/>
              <a:buChar char="-"/>
            </a:pPr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/>
              <a:t>Økonomisk støtte under en konflikt</a:t>
            </a:r>
          </a:p>
        </p:txBody>
      </p:sp>
    </p:spTree>
    <p:extLst>
      <p:ext uri="{BB962C8B-B14F-4D97-AF65-F5344CB8AC3E}">
        <p14:creationId xmlns:p14="http://schemas.microsoft.com/office/powerpoint/2010/main" val="24897084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/>
              <a:t>Økonomisk støtte under en konflikt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113B9471-0FC2-45DD-B660-C856982D24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99411927"/>
              </p:ext>
            </p:extLst>
          </p:nvPr>
        </p:nvGraphicFramePr>
        <p:xfrm>
          <a:off x="2051720" y="1412776"/>
          <a:ext cx="5399108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873030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123200"/>
            <a:ext cx="7900987" cy="43632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da-DK" b="1" dirty="0"/>
              <a:t>Find svar hos DS</a:t>
            </a:r>
          </a:p>
          <a:p>
            <a:pPr>
              <a:lnSpc>
                <a:spcPct val="120000"/>
              </a:lnSpc>
            </a:pPr>
            <a:r>
              <a:rPr lang="da-DK" dirty="0"/>
              <a:t>Læs konfliktvejledning og FAQ på DS’ hjemmeside</a:t>
            </a:r>
          </a:p>
          <a:p>
            <a:pPr>
              <a:lnSpc>
                <a:spcPct val="120000"/>
              </a:lnSpc>
            </a:pPr>
            <a:r>
              <a:rPr lang="da-DK" dirty="0">
                <a:hlinkClick r:id="rId3"/>
              </a:rPr>
              <a:t>www.socialraadgiverne.dk/OK18</a:t>
            </a:r>
            <a:endParaRPr lang="da-DK" dirty="0"/>
          </a:p>
          <a:p>
            <a:pPr>
              <a:lnSpc>
                <a:spcPct val="120000"/>
              </a:lnSpc>
            </a:pPr>
            <a:r>
              <a:rPr lang="da-DK" dirty="0"/>
              <a:t>Eller kontakt din konsulent i sekretariatet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med barsel, ferie osv.?</a:t>
            </a:r>
          </a:p>
        </p:txBody>
      </p:sp>
      <p:pic>
        <p:nvPicPr>
          <p:cNvPr id="4" name="Billede 3" descr="Strejke-2008-foto-morten-andersen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140968"/>
            <a:ext cx="4232672" cy="262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571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/>
          <p:cNvSpPr/>
          <p:nvPr/>
        </p:nvSpPr>
        <p:spPr>
          <a:xfrm>
            <a:off x="2022047" y="2539503"/>
            <a:ext cx="432048" cy="432048"/>
          </a:xfrm>
          <a:prstGeom prst="ellipse">
            <a:avLst/>
          </a:prstGeom>
          <a:solidFill>
            <a:srgbClr val="88C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bg1"/>
              </a:solidFill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2022047" y="3276517"/>
            <a:ext cx="432048" cy="432048"/>
          </a:xfrm>
          <a:prstGeom prst="ellipse">
            <a:avLst/>
          </a:prstGeom>
          <a:solidFill>
            <a:srgbClr val="EA51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bg1"/>
              </a:solidFill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gør vi nu?</a:t>
            </a:r>
          </a:p>
        </p:txBody>
      </p:sp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124744"/>
            <a:ext cx="7366024" cy="4363200"/>
          </a:xfrm>
          <a:ln>
            <a:noFill/>
          </a:ln>
        </p:spPr>
        <p:txBody>
          <a:bodyPr>
            <a:norm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b="1" dirty="0"/>
              <a:t>Forligsinstitutionen</a:t>
            </a:r>
            <a:r>
              <a:rPr lang="da-DK" dirty="0"/>
              <a:t> arbejder for at lande et kompromis – et mæglingsforslag, som begge parter kan acceptere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dirty="0"/>
              <a:t>Hvis det lykkes, sendes mæglingsforslaget til afstemning blandt organisationernes medlemmer</a:t>
            </a:r>
          </a:p>
          <a:p>
            <a:pPr marL="1028700" lvl="1">
              <a:lnSpc>
                <a:spcPct val="120000"/>
              </a:lnSpc>
            </a:pPr>
            <a:r>
              <a:rPr lang="da-DK" dirty="0"/>
              <a:t> Ja   det ophøjes til overenskomst</a:t>
            </a:r>
          </a:p>
          <a:p>
            <a:pPr marL="1028700" lvl="1">
              <a:lnSpc>
                <a:spcPct val="120000"/>
              </a:lnSpc>
            </a:pPr>
            <a:endParaRPr lang="da-DK" dirty="0"/>
          </a:p>
          <a:p>
            <a:pPr marL="1028700" lvl="1">
              <a:lnSpc>
                <a:spcPct val="120000"/>
              </a:lnSpc>
            </a:pPr>
            <a:r>
              <a:rPr lang="da-DK" dirty="0"/>
              <a:t>Nej  vi har en konflikt</a:t>
            </a:r>
          </a:p>
          <a:p>
            <a:pPr marL="1028700" lvl="1">
              <a:lnSpc>
                <a:spcPct val="120000"/>
              </a:lnSpc>
            </a:pPr>
            <a:endParaRPr lang="da-DK" dirty="0"/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dirty="0"/>
              <a:t>Forligsmanden kan udskyde konfliktens start i to gange 14 dage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526279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124744"/>
            <a:ext cx="6264696" cy="4361656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dirty="0"/>
              <a:t>Vi er ikke i konflikt – endnu. Men vi forbereder os!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dirty="0"/>
              <a:t>Ude på arbejdspladserne skal forberedelserne i gang nu.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dirty="0"/>
              <a:t>Men vi har tid til at forberede os.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a-DK" dirty="0"/>
              <a:t>DS er i fuld gang med at forberede guides og inspiration til aktiviteter under en konflikt, hjælp og støtte til alle tillidsvalgte.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/>
          </a:p>
        </p:txBody>
      </p:sp>
      <p:sp>
        <p:nvSpPr>
          <p:cNvPr id="10" name="Titel 2"/>
          <p:cNvSpPr>
            <a:spLocks noGrp="1"/>
          </p:cNvSpPr>
          <p:nvPr>
            <p:ph type="title"/>
          </p:nvPr>
        </p:nvSpPr>
        <p:spPr>
          <a:xfrm>
            <a:off x="971600" y="188640"/>
            <a:ext cx="7931224" cy="864096"/>
          </a:xfrm>
        </p:spPr>
        <p:txBody>
          <a:bodyPr>
            <a:normAutofit/>
          </a:bodyPr>
          <a:lstStyle/>
          <a:p>
            <a:r>
              <a:rPr lang="da-DK" dirty="0"/>
              <a:t>Vi forbereder os på konflikt</a:t>
            </a:r>
          </a:p>
        </p:txBody>
      </p:sp>
      <p:pic>
        <p:nvPicPr>
          <p:cNvPr id="2" name="Billede 1" descr="demonstrationaarhus564x320jp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822" y="3269350"/>
            <a:ext cx="4342634" cy="246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238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155576"/>
            <a:ext cx="7128793" cy="4361656"/>
          </a:xfrm>
        </p:spPr>
        <p:txBody>
          <a:bodyPr>
            <a:noAutofit/>
          </a:bodyPr>
          <a:lstStyle/>
          <a:p>
            <a:r>
              <a:rPr lang="da-DK" b="1" dirty="0"/>
              <a:t>Som TR under en konflikt spiller du en særlig rolle</a:t>
            </a:r>
            <a:endParaRPr lang="da-DK" dirty="0"/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da-DK" sz="1200" dirty="0"/>
              <a:t>Du er den fagpolitiske leder af DS’ medlemmer og DS’ repræsentant på din arbejdsplads.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da-DK" sz="1200" dirty="0"/>
              <a:t>Du skal holde medlemmerne orienteret, holde gejsten oppe og drøfte og vende udviklingen med medlemmerne.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da-DK" sz="1200" dirty="0"/>
              <a:t>Du vil den, medlemmerne henvender sig til med spørgsmål og bekymringer om situationen.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da-DK" sz="1200" dirty="0"/>
              <a:t>DS holder dig derfor grundigt opdateret via nyhedsmails og nyhedsbreve osv.</a:t>
            </a:r>
            <a:br>
              <a:rPr lang="da-DK" sz="1200" dirty="0"/>
            </a:br>
            <a:r>
              <a:rPr lang="da-DK" sz="1200" dirty="0"/>
              <a:t/>
            </a:r>
            <a:br>
              <a:rPr lang="da-DK" sz="1200" dirty="0"/>
            </a:br>
            <a:r>
              <a:rPr lang="da-DK" sz="1200" dirty="0"/>
              <a:t>Du kan også holde dig orienteret om udviklingen via DS’ hjemmeside, Majbrits og DS’ Facebook-sider.</a:t>
            </a:r>
          </a:p>
          <a:p>
            <a:pPr marL="285750" indent="-285750">
              <a:lnSpc>
                <a:spcPct val="130000"/>
              </a:lnSpc>
              <a:buFont typeface="Arial"/>
              <a:buChar char="•"/>
            </a:pPr>
            <a:r>
              <a:rPr lang="da-DK" sz="1200" dirty="0"/>
              <a:t>Og du kan ALTID få hjælp og vejledning hos din konsulent.</a:t>
            </a:r>
          </a:p>
          <a:p>
            <a:pPr marL="285750" indent="-285750">
              <a:buFontTx/>
              <a:buChar char="-"/>
            </a:pPr>
            <a:endParaRPr lang="da-DK" dirty="0"/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600" y="274638"/>
            <a:ext cx="7931224" cy="706090"/>
          </a:xfrm>
        </p:spPr>
        <p:txBody>
          <a:bodyPr/>
          <a:lstStyle/>
          <a:p>
            <a:r>
              <a:rPr lang="da-DK" dirty="0"/>
              <a:t>Hvad er din rolle som TR?</a:t>
            </a:r>
          </a:p>
        </p:txBody>
      </p:sp>
    </p:spTree>
    <p:extLst>
      <p:ext uri="{BB962C8B-B14F-4D97-AF65-F5344CB8AC3E}">
        <p14:creationId xmlns:p14="http://schemas.microsoft.com/office/powerpoint/2010/main" val="15468878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124744"/>
            <a:ext cx="7900987" cy="436165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da-DK" b="1" dirty="0"/>
              <a:t>Her og nu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da-DK" dirty="0"/>
              <a:t>Lav liste over dine medlemmer (også folk på barsel osv.)</a:t>
            </a:r>
            <a:br>
              <a:rPr lang="da-DK" dirty="0"/>
            </a:br>
            <a:r>
              <a:rPr lang="da-DK" i="1" dirty="0"/>
              <a:t>Både hvis du er udtaget og ikke-udtaget.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da-DK" dirty="0"/>
              <a:t>Du og medlemmerne kan skrive jeres </a:t>
            </a:r>
            <a:r>
              <a:rPr lang="da-DK" b="1" dirty="0"/>
              <a:t>private</a:t>
            </a:r>
            <a:r>
              <a:rPr lang="da-DK" dirty="0"/>
              <a:t> mailadresser ind </a:t>
            </a:r>
            <a:br>
              <a:rPr lang="da-DK" dirty="0"/>
            </a:br>
            <a:r>
              <a:rPr lang="da-DK" dirty="0"/>
              <a:t>i medlemssystemet via hjemmesiden – Dit DS 	</a:t>
            </a:r>
            <a:br>
              <a:rPr lang="da-DK" dirty="0"/>
            </a:br>
            <a:r>
              <a:rPr lang="da-DK" i="1" dirty="0"/>
              <a:t>Både hvis du er udtaget og ikke-udtaget.</a:t>
            </a:r>
            <a:endParaRPr lang="da-DK" dirty="0"/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da-DK" dirty="0"/>
              <a:t>Arranger et klubmøde ASAP med deltagelse af DS-politiker og/eller konsulent</a:t>
            </a:r>
            <a:br>
              <a:rPr lang="da-DK" dirty="0"/>
            </a:br>
            <a:r>
              <a:rPr lang="da-DK" i="1" dirty="0"/>
              <a:t>Især hvis du er udtaget.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da-DK" dirty="0"/>
              <a:t>Sæt X den 22. marts TR-stormøde i Fredericia på tværs af alle organisationer og alle tre offentlige ansættelsesområder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2400" dirty="0"/>
          </a:p>
          <a:p>
            <a:pPr marL="342900" indent="-342900">
              <a:buFontTx/>
              <a:buChar char="-"/>
            </a:pPr>
            <a:endParaRPr lang="da-DK" sz="2400" dirty="0"/>
          </a:p>
          <a:p>
            <a:pPr marL="1085850" lvl="1" indent="-342900">
              <a:buFontTx/>
              <a:buChar char="-"/>
            </a:pPr>
            <a:endParaRPr lang="da-DK" sz="24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600" y="274638"/>
            <a:ext cx="7931224" cy="706090"/>
          </a:xfrm>
        </p:spPr>
        <p:txBody>
          <a:bodyPr>
            <a:normAutofit/>
          </a:bodyPr>
          <a:lstStyle/>
          <a:p>
            <a:r>
              <a:rPr lang="da-DK" dirty="0"/>
              <a:t>Hvad kan jeg gøre som TR?</a:t>
            </a:r>
          </a:p>
        </p:txBody>
      </p:sp>
    </p:spTree>
    <p:extLst>
      <p:ext uri="{BB962C8B-B14F-4D97-AF65-F5344CB8AC3E}">
        <p14:creationId xmlns:p14="http://schemas.microsoft.com/office/powerpoint/2010/main" val="18594196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123200"/>
            <a:ext cx="5976665" cy="436320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da-DK" b="1" dirty="0"/>
              <a:t>Under en konflikt</a:t>
            </a:r>
            <a:r>
              <a:rPr lang="da-DK" sz="1800" dirty="0"/>
              <a:t/>
            </a:r>
            <a:br>
              <a:rPr lang="da-DK" sz="1800" dirty="0"/>
            </a:br>
            <a:endParaRPr lang="da-DK" dirty="0"/>
          </a:p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da-DK" dirty="0"/>
              <a:t>Aktiviteter, happenings, solidaritet, synlighed!</a:t>
            </a:r>
          </a:p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da-DK" dirty="0"/>
              <a:t>Hjælp fra DS hele vejen.</a:t>
            </a:r>
          </a:p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da-DK" dirty="0"/>
              <a:t>Besøg fra politikerne.</a:t>
            </a:r>
          </a:p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da-DK" b="1" dirty="0"/>
              <a:t>DS’ vejledning om aktiviteter på vej! </a:t>
            </a:r>
            <a:br>
              <a:rPr lang="da-DK" b="1" dirty="0"/>
            </a:br>
            <a:r>
              <a:rPr lang="da-DK" dirty="0"/>
              <a:t>Men begynd gerne at udvikle ideer allerede nu </a:t>
            </a:r>
            <a:r>
              <a:rPr lang="da-DK" dirty="0">
                <a:sym typeface="Wingdings" panose="05000000000000000000" pitchFamily="2" charset="2"/>
              </a:rPr>
              <a:t></a:t>
            </a:r>
          </a:p>
          <a:p>
            <a:pPr marL="342900" indent="-342900">
              <a:lnSpc>
                <a:spcPct val="120000"/>
              </a:lnSpc>
              <a:buFont typeface="Arial" pitchFamily="34" charset="0"/>
              <a:buChar char="•"/>
            </a:pPr>
            <a:r>
              <a:rPr lang="da-DK" dirty="0">
                <a:sym typeface="Wingdings" panose="05000000000000000000" pitchFamily="2" charset="2"/>
              </a:rPr>
              <a:t>Der vil også blive arrangeret fælles aktiviteter med de andre organisationer rundt omkring i landet.</a:t>
            </a:r>
            <a:endParaRPr lang="da-DK" dirty="0"/>
          </a:p>
          <a:p>
            <a:pPr marL="342900" indent="-342900">
              <a:buFont typeface="Arial" pitchFamily="34" charset="0"/>
              <a:buChar char="•"/>
            </a:pPr>
            <a:endParaRPr lang="da-DK" sz="2400" dirty="0"/>
          </a:p>
          <a:p>
            <a:pPr marL="342900" indent="-342900">
              <a:buFont typeface="Arial" pitchFamily="34" charset="0"/>
              <a:buChar char="•"/>
            </a:pPr>
            <a:endParaRPr lang="da-DK" sz="2400" dirty="0"/>
          </a:p>
          <a:p>
            <a:endParaRPr lang="da-DK" sz="2400" dirty="0"/>
          </a:p>
          <a:p>
            <a:pPr marL="342900" indent="-342900">
              <a:buFontTx/>
              <a:buChar char="-"/>
            </a:pPr>
            <a:endParaRPr lang="da-DK" sz="2400" dirty="0"/>
          </a:p>
          <a:p>
            <a:pPr marL="1085850" lvl="1" indent="-342900">
              <a:buFontTx/>
              <a:buChar char="-"/>
            </a:pPr>
            <a:endParaRPr lang="da-DK" sz="24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Hvad kan jeg gøre som TR?</a:t>
            </a:r>
          </a:p>
        </p:txBody>
      </p:sp>
    </p:spTree>
    <p:extLst>
      <p:ext uri="{BB962C8B-B14F-4D97-AF65-F5344CB8AC3E}">
        <p14:creationId xmlns:p14="http://schemas.microsoft.com/office/powerpoint/2010/main" val="39095054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124744"/>
            <a:ext cx="6912769" cy="4361656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da-DK" b="1" dirty="0"/>
              <a:t>Hvad hvis min arbejdsplads ikke er udtaget til strejke?</a:t>
            </a:r>
            <a:endParaRPr lang="da-DK" dirty="0"/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/>
              <a:t>Som TR kan du være med til at højne kendskabet til situationen og konflikten blandt medlemmerne, der ikke er i strejke.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/>
              <a:t>Mange medlemmer, der ikke skal strejke, vil have lyst til at bidrage til at gøre konflikten synlig.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/>
              <a:t>Som arbejdsplads kan I være med til at vise solidaritet og bakke jeres strejkende kollegaer – De strejker på fællesskabets – dvs. alle medlemmernes vegne!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da-DK" dirty="0"/>
              <a:t>I den kommende aktivitetsguide vil der være ideer til solidaritets-aktiviteter også.</a:t>
            </a:r>
            <a:br>
              <a:rPr lang="da-DK" dirty="0"/>
            </a:br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600" y="274638"/>
            <a:ext cx="7931224" cy="706090"/>
          </a:xfrm>
        </p:spPr>
        <p:txBody>
          <a:bodyPr/>
          <a:lstStyle/>
          <a:p>
            <a:r>
              <a:rPr lang="da-DK" dirty="0"/>
              <a:t>Solidaritet og synlighed</a:t>
            </a:r>
          </a:p>
        </p:txBody>
      </p:sp>
    </p:spTree>
    <p:extLst>
      <p:ext uri="{BB962C8B-B14F-4D97-AF65-F5344CB8AC3E}">
        <p14:creationId xmlns:p14="http://schemas.microsoft.com/office/powerpoint/2010/main" val="27636728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971600" y="1123200"/>
            <a:ext cx="7200801" cy="43632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da-DK" dirty="0"/>
              <a:t>Socialrådgivere, sygeplejersker, lærere, jordemødre, </a:t>
            </a:r>
            <a:r>
              <a:rPr lang="da-DK" dirty="0" err="1"/>
              <a:t>HKere</a:t>
            </a:r>
            <a:r>
              <a:rPr lang="da-DK" dirty="0"/>
              <a:t>, </a:t>
            </a:r>
            <a:r>
              <a:rPr lang="da-DK" dirty="0" err="1"/>
              <a:t>Sosuer</a:t>
            </a:r>
            <a:r>
              <a:rPr lang="da-DK" dirty="0"/>
              <a:t>, korsangere, gravere, ingeniører, læger, pædagoger, malere, socialpædagoger, fysioterapeuter, landinspektører, konstruktører, maskinmestre, radiografer, ergoterapeuter, skatteansatte, tandplejere, kirkemusikere, metalarbejdere, bioanalytikere, skuespillere, dyrlæger, fængselsansatte, psykologer, jernbanearbejdere, halinspektører, 3Fere, bibliotekarer, politikfolk… og mange mange flere </a:t>
            </a:r>
          </a:p>
          <a:p>
            <a:pPr>
              <a:lnSpc>
                <a:spcPct val="120000"/>
              </a:lnSpc>
            </a:pPr>
            <a:r>
              <a:rPr lang="da-DK" b="1" dirty="0"/>
              <a:t>Vi står sammen!</a:t>
            </a:r>
          </a:p>
          <a:p>
            <a:pPr>
              <a:lnSpc>
                <a:spcPct val="120000"/>
              </a:lnSpc>
            </a:pPr>
            <a:r>
              <a:rPr lang="da-DK" dirty="0"/>
              <a:t>Vi kræver </a:t>
            </a:r>
            <a:r>
              <a:rPr lang="da-DK" b="1" dirty="0"/>
              <a:t>#</a:t>
            </a:r>
            <a:r>
              <a:rPr lang="da-DK" b="1" dirty="0" err="1"/>
              <a:t>EnLøsningForAlle</a:t>
            </a:r>
            <a:endParaRPr lang="da-DK" b="1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71600" y="274638"/>
            <a:ext cx="7931224" cy="706090"/>
          </a:xfrm>
        </p:spPr>
        <p:txBody>
          <a:bodyPr/>
          <a:lstStyle/>
          <a:p>
            <a:r>
              <a:rPr lang="da-DK" dirty="0"/>
              <a:t>Vi er mange – 800.000!</a:t>
            </a:r>
          </a:p>
        </p:txBody>
      </p:sp>
    </p:spTree>
    <p:extLst>
      <p:ext uri="{BB962C8B-B14F-4D97-AF65-F5344CB8AC3E}">
        <p14:creationId xmlns:p14="http://schemas.microsoft.com/office/powerpoint/2010/main" val="42316063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#</a:t>
            </a:r>
            <a:r>
              <a:rPr lang="da-DK" dirty="0" err="1"/>
              <a:t>EnLøsningForAlle</a:t>
            </a:r>
            <a:endParaRPr lang="da-DK" dirty="0"/>
          </a:p>
        </p:txBody>
      </p:sp>
      <p:pic>
        <p:nvPicPr>
          <p:cNvPr id="4" name="Pladsholder til indhold 4">
            <a:extLst>
              <a:ext uri="{FF2B5EF4-FFF2-40B4-BE49-F238E27FC236}">
                <a16:creationId xmlns:a16="http://schemas.microsoft.com/office/drawing/2014/main" xmlns="" id="{64237A25-EA9B-4D0D-BFCA-19E69DDE035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87" b="-7987"/>
          <a:stretch/>
        </p:blipFill>
        <p:spPr>
          <a:xfrm>
            <a:off x="1081849" y="1400400"/>
            <a:ext cx="7162559" cy="4521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38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K18NY.pptx" id="{7C6466E0-90AC-48B2-8255-823D3847C0A5}" vid="{0C2EFA94-8E95-4894-B104-8422DDE2E6D8}"/>
    </a:ext>
  </a:extLst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Kontor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ontor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ontor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1520</TotalTime>
  <Words>1343</Words>
  <Application>Microsoft Office PowerPoint</Application>
  <PresentationFormat>Skærmshow (4:3)</PresentationFormat>
  <Paragraphs>232</Paragraphs>
  <Slides>32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32</vt:i4>
      </vt:variant>
    </vt:vector>
  </HeadingPairs>
  <TitlesOfParts>
    <vt:vector size="33" baseType="lpstr">
      <vt:lpstr>Office Theme</vt:lpstr>
      <vt:lpstr>PowerPoint-præsentation</vt:lpstr>
      <vt:lpstr>TR-møde 12. + 13. marts – staten</vt:lpstr>
      <vt:lpstr>Fra forhandling til mulig konflikt </vt:lpstr>
      <vt:lpstr>Hvor står vi lige nu?</vt:lpstr>
      <vt:lpstr>#EnLøsningForAlle</vt:lpstr>
      <vt:lpstr>Hvorfor konflikt? </vt:lpstr>
      <vt:lpstr>Hvorfor konflikt?</vt:lpstr>
      <vt:lpstr>Hvorfor konflikt?</vt:lpstr>
      <vt:lpstr>De store knaster</vt:lpstr>
      <vt:lpstr>DE STORE KNASTER  Løn</vt:lpstr>
      <vt:lpstr>DE STORE KNASTER  Løn</vt:lpstr>
      <vt:lpstr>PowerPoint-præsentation</vt:lpstr>
      <vt:lpstr>DE STORE KNASTER  Arbejdstid, spisepausen</vt:lpstr>
      <vt:lpstr>PowerPoint-præsentation</vt:lpstr>
      <vt:lpstr>Vi arbejder fortsat for et forlig</vt:lpstr>
      <vt:lpstr>Vi forbereder os på konflikt</vt:lpstr>
      <vt:lpstr>Økonomisk støtte under en konflikt</vt:lpstr>
      <vt:lpstr>Økonomisk støtte under en konflikt</vt:lpstr>
      <vt:lpstr>Særligt for statens område</vt:lpstr>
      <vt:lpstr>Økonomisk støtte under en konflikt</vt:lpstr>
      <vt:lpstr>Økonomisk støtte under en konflikt</vt:lpstr>
      <vt:lpstr>Økonomisk støtte under en konflikt</vt:lpstr>
      <vt:lpstr>Økonomisk støtte under en konflikt</vt:lpstr>
      <vt:lpstr>Hvad med barsel, ferie osv.?</vt:lpstr>
      <vt:lpstr>Hvad gør vi nu?</vt:lpstr>
      <vt:lpstr>Vi forbereder os på konflikt</vt:lpstr>
      <vt:lpstr>Hvad er din rolle som TR?</vt:lpstr>
      <vt:lpstr>Hvad kan jeg gøre som TR?</vt:lpstr>
      <vt:lpstr>Hvad kan jeg gøre som TR?</vt:lpstr>
      <vt:lpstr>Solidaritet og synlighed</vt:lpstr>
      <vt:lpstr>Vi er mange – 800.000!</vt:lpstr>
      <vt:lpstr>#EnLøsningForAlle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OK18 TR-møder 12.-13. marts stat</dc:title>
  <dc:creator>mo</dc:creator>
  <cp:lastModifiedBy>Martin Hans Skouenborg</cp:lastModifiedBy>
  <cp:revision>199</cp:revision>
  <cp:lastPrinted>2018-03-07T11:02:00Z</cp:lastPrinted>
  <dcterms:created xsi:type="dcterms:W3CDTF">2017-02-27T19:51:35Z</dcterms:created>
  <dcterms:modified xsi:type="dcterms:W3CDTF">2018-03-14T13:50:27Z</dcterms:modified>
</cp:coreProperties>
</file>