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67" r:id="rId4"/>
    <p:sldId id="306" r:id="rId5"/>
    <p:sldId id="269" r:id="rId6"/>
    <p:sldId id="277" r:id="rId7"/>
    <p:sldId id="288" r:id="rId8"/>
    <p:sldId id="280" r:id="rId9"/>
    <p:sldId id="289" r:id="rId10"/>
    <p:sldId id="281" r:id="rId11"/>
    <p:sldId id="282" r:id="rId12"/>
    <p:sldId id="291" r:id="rId13"/>
    <p:sldId id="284" r:id="rId14"/>
    <p:sldId id="290" r:id="rId15"/>
    <p:sldId id="302" r:id="rId16"/>
    <p:sldId id="304" r:id="rId17"/>
    <p:sldId id="295" r:id="rId18"/>
    <p:sldId id="296" r:id="rId19"/>
    <p:sldId id="299" r:id="rId20"/>
    <p:sldId id="298" r:id="rId21"/>
    <p:sldId id="305" r:id="rId22"/>
    <p:sldId id="303" r:id="rId23"/>
    <p:sldId id="294" r:id="rId24"/>
    <p:sldId id="300" r:id="rId25"/>
    <p:sldId id="301" r:id="rId26"/>
    <p:sldId id="297" r:id="rId27"/>
    <p:sldId id="292" r:id="rId28"/>
    <p:sldId id="283" r:id="rId29"/>
    <p:sldId id="293" r:id="rId30"/>
    <p:sldId id="258" r:id="rId31"/>
    <p:sldId id="286" r:id="rId32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0C785473-CDE4-44D3-9F92-83F158ED1716}">
          <p14:sldIdLst>
            <p14:sldId id="256"/>
            <p14:sldId id="287"/>
            <p14:sldId id="267"/>
            <p14:sldId id="306"/>
            <p14:sldId id="269"/>
            <p14:sldId id="277"/>
            <p14:sldId id="288"/>
            <p14:sldId id="280"/>
            <p14:sldId id="289"/>
            <p14:sldId id="281"/>
            <p14:sldId id="282"/>
            <p14:sldId id="291"/>
            <p14:sldId id="284"/>
            <p14:sldId id="290"/>
            <p14:sldId id="302"/>
            <p14:sldId id="304"/>
            <p14:sldId id="295"/>
            <p14:sldId id="296"/>
            <p14:sldId id="299"/>
            <p14:sldId id="298"/>
            <p14:sldId id="305"/>
            <p14:sldId id="303"/>
            <p14:sldId id="294"/>
            <p14:sldId id="300"/>
            <p14:sldId id="301"/>
            <p14:sldId id="297"/>
            <p14:sldId id="292"/>
            <p14:sldId id="283"/>
            <p14:sldId id="293"/>
            <p14:sldId id="258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arke Hartmeyer Christiansen" initials="BH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D20"/>
    <a:srgbClr val="E65834"/>
    <a:srgbClr val="E65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65053" autoAdjust="0"/>
  </p:normalViewPr>
  <p:slideViewPr>
    <p:cSldViewPr>
      <p:cViewPr varScale="1">
        <p:scale>
          <a:sx n="56" d="100"/>
          <a:sy n="56" d="100"/>
        </p:scale>
        <p:origin x="-20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4122" y="-102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2D8DF-5C05-45F2-BC30-C5C3F3F5B4BF}" type="datetimeFigureOut">
              <a:rPr lang="da-DK" smtClean="0"/>
              <a:t>23-05-2018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F7B9-C295-4B5D-AAC1-320F193668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7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953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91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2595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396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750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866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355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291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098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856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36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504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613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00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788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523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394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503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146DB-0C97-416D-B7C9-10195F1E23D8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66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017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02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58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89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15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310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7B9-C295-4B5D-AAC1-320F1936689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45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S OK18-logo 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48398"/>
            <a:ext cx="9353826" cy="6612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1476" y="4502745"/>
            <a:ext cx="4409324" cy="31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1476" y="4502745"/>
            <a:ext cx="4409324" cy="31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1476" y="4502745"/>
            <a:ext cx="4409324" cy="31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1476" y="4502745"/>
            <a:ext cx="4409324" cy="31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1476" y="4502745"/>
            <a:ext cx="4409324" cy="31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1476" y="4502745"/>
            <a:ext cx="4409324" cy="31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5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df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5921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920" y="1124745"/>
            <a:ext cx="7869560" cy="451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 rot="16200000" flipH="1">
            <a:off x="-2169716" y="2858690"/>
            <a:ext cx="5712620" cy="4"/>
          </a:xfrm>
          <a:prstGeom prst="line">
            <a:avLst/>
          </a:prstGeom>
          <a:ln w="228600" cap="flat" cmpd="sng" algn="ctr">
            <a:solidFill>
              <a:srgbClr val="CE3D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08000" y="5892800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9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raadgiverne.dk/stres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raadgiverne.dk/ok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da-DK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For DS ikke et problem på det kommunale og regionale område</a:t>
            </a:r>
          </a:p>
          <a:p>
            <a:pPr marL="457200" indent="-457200">
              <a:buFont typeface="Arial" pitchFamily="34" charset="0"/>
              <a:buChar char="•"/>
            </a:pPr>
            <a:endParaRPr lang="da-DK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Afgørende at sikre den for de statsansatte pga. trussel fra Moderniseringsstyrelsen</a:t>
            </a:r>
          </a:p>
          <a:p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Betalt spisepause</a:t>
            </a:r>
          </a:p>
        </p:txBody>
      </p:sp>
    </p:spTree>
    <p:extLst>
      <p:ext uri="{BB962C8B-B14F-4D97-AF65-F5344CB8AC3E}">
        <p14:creationId xmlns:p14="http://schemas.microsoft.com/office/powerpoint/2010/main" val="16527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200" dirty="0"/>
              <a:t>KL og lærerne enige om:</a:t>
            </a:r>
          </a:p>
          <a:p>
            <a:endParaRPr lang="da-DK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En forpligtende afdækning og forhandlingsforløb om arbejdstid og andre tiltag, der fremmer god undervisning. </a:t>
            </a:r>
          </a:p>
          <a:p>
            <a:endParaRPr lang="da-DK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Forhandlingsforløbet skal være afsluttet senest ved overenskomstforhandlingerne i 2021.</a:t>
            </a:r>
          </a:p>
          <a:p>
            <a:r>
              <a:rPr lang="da-DK" sz="18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Der nedsættes en kommission, som skal fremlægge anbefalinger og forslag til løsninger, der indgår i de efterfølgende arbejdstidsforhandlinger ved OK21.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Lærernes arbejdstid</a:t>
            </a:r>
          </a:p>
        </p:txBody>
      </p:sp>
    </p:spTree>
    <p:extLst>
      <p:ext uri="{BB962C8B-B14F-4D97-AF65-F5344CB8AC3E}">
        <p14:creationId xmlns:p14="http://schemas.microsoft.com/office/powerpoint/2010/main" val="38230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BBA8D184-516E-42A7-95F2-1E0E41F71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/>
          <a:lstStyle/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Krav fra vores egen side af bordet – af rammen ca. 0,02 %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Der bruges lidt mere på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a-DK" sz="1600" dirty="0"/>
              <a:t>Dels lavtlønnede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a-DK" sz="1600" dirty="0"/>
              <a:t>Dels kvindedominerede fag – DS har fået ca. 1,5 mio. kroner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Rekrutteringspuljen - krav fra arbejdsgiversiden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Særlige grupper hvor rekrutteringsudfordringer tilgodeses – </a:t>
            </a:r>
            <a:r>
              <a:rPr lang="da-DK" sz="1600" dirty="0" smtClean="0"/>
              <a:t>SOSU-assistenter</a:t>
            </a:r>
            <a:r>
              <a:rPr lang="da-DK" sz="1600" dirty="0"/>
              <a:t> </a:t>
            </a:r>
            <a:r>
              <a:rPr lang="da-DK" sz="1600" dirty="0" smtClean="0"/>
              <a:t>og sygeplejersker.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Af rammen bruges ca. 0,30 %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6F6EBF24-82D0-4DF4-98AC-3449DEC2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Ligeløns- og lavtlønspulje</a:t>
            </a:r>
          </a:p>
        </p:txBody>
      </p:sp>
    </p:spTree>
    <p:extLst>
      <p:ext uri="{BB962C8B-B14F-4D97-AF65-F5344CB8AC3E}">
        <p14:creationId xmlns:p14="http://schemas.microsoft.com/office/powerpoint/2010/main" val="28632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9867E7A8-5173-414E-9918-DBFB1F2EF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2202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AKUT-beløbet reguleres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Tilpasning af ferieaftalen til ny ferielov + videreførelse af nuværende regler om 6. ferieuge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Barselsforbedringer:</a:t>
            </a:r>
          </a:p>
          <a:p>
            <a:r>
              <a:rPr lang="da-DK" sz="1800" dirty="0"/>
              <a:t>	- Omsorgsdage til plejeforældre </a:t>
            </a:r>
          </a:p>
          <a:p>
            <a:r>
              <a:rPr lang="da-DK" sz="1800" dirty="0"/>
              <a:t>	- Ret til fravær ved fertilitetsbehandling</a:t>
            </a:r>
          </a:p>
          <a:p>
            <a:r>
              <a:rPr lang="da-DK" sz="1800" dirty="0"/>
              <a:t>	- Sorgorlov (dødfødt barn), </a:t>
            </a:r>
          </a:p>
          <a:p>
            <a:r>
              <a:rPr lang="da-DK" sz="1800" dirty="0"/>
              <a:t>	- Orlov til akut-pleje af spædbarn (uden løn)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Arbejdsmiljøprojekt (regioner)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Projekt om seniorpolitik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Rekruttering af kvalificeret arbejdskraft (regioner)</a:t>
            </a:r>
          </a:p>
          <a:p>
            <a:endParaRPr lang="da-DK" sz="18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D7F31C9-6676-4B16-A97C-8C467809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elementer</a:t>
            </a:r>
          </a:p>
        </p:txBody>
      </p:sp>
    </p:spTree>
    <p:extLst>
      <p:ext uri="{BB962C8B-B14F-4D97-AF65-F5344CB8AC3E}">
        <p14:creationId xmlns:p14="http://schemas.microsoft.com/office/powerpoint/2010/main" val="4052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E6311868-6375-4F38-9644-A50CDC6D8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En del af de generelle forlig betyder organisationspuljer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Der blev afsat 0,35 % af den samlede ramme til DS egne forhandlinger fra 1.4.2019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DS forhandler med henholdsvis KL og Danske Regioner (RLTN)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endParaRPr lang="da-DK" sz="2000" dirty="0"/>
          </a:p>
          <a:p>
            <a:pPr marL="1085850" lvl="1" indent="-342900">
              <a:buFont typeface="Courier New" panose="02070309020205020404" pitchFamily="49" charset="0"/>
              <a:buChar char="o"/>
            </a:pPr>
            <a:endParaRPr lang="da-DK" sz="2000" dirty="0"/>
          </a:p>
          <a:p>
            <a:pPr marL="1085850" lvl="1" indent="-342900">
              <a:buFont typeface="Courier New" panose="02070309020205020404" pitchFamily="49" charset="0"/>
              <a:buChar char="o"/>
            </a:pPr>
            <a:endParaRPr lang="da-DK" sz="20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C1F58CB2-B0BB-42BC-A208-C6D2A8A7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Organisationsforhandlinger</a:t>
            </a:r>
          </a:p>
        </p:txBody>
      </p:sp>
    </p:spTree>
    <p:extLst>
      <p:ext uri="{BB962C8B-B14F-4D97-AF65-F5344CB8AC3E}">
        <p14:creationId xmlns:p14="http://schemas.microsoft.com/office/powerpoint/2010/main" val="3518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8E590CF2-A850-425F-81CB-EA0E789FA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1800" b="1" dirty="0"/>
              <a:t>Oversigt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Løn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Kompetencefond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Arbejdstid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/>
              <a:t>Cand.soc</a:t>
            </a:r>
            <a:r>
              <a:rPr lang="da-DK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Arbejdsmiljøprojekt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2E7D0848-AADB-40F2-9C2A-0843E89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KL-forliget med DS</a:t>
            </a:r>
          </a:p>
        </p:txBody>
      </p:sp>
    </p:spTree>
    <p:extLst>
      <p:ext uri="{BB962C8B-B14F-4D97-AF65-F5344CB8AC3E}">
        <p14:creationId xmlns:p14="http://schemas.microsoft.com/office/powerpoint/2010/main" val="453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EF6B793A-373A-4607-B8A8-CFA011C06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a-DK" sz="2000" b="1" dirty="0"/>
          </a:p>
          <a:p>
            <a:endParaRPr lang="da-DK" sz="2000" b="1" dirty="0"/>
          </a:p>
          <a:p>
            <a:r>
              <a:rPr lang="da-DK" sz="2000" b="1" dirty="0"/>
              <a:t>KL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Laveste grundløn for ledere (42+3.900) bliver hævet med virkning fra 1.4.2019 til grundløn 43 – uden fuldt </a:t>
            </a:r>
            <a:r>
              <a:rPr lang="da-DK" sz="1800" dirty="0" smtClean="0"/>
              <a:t>gennemslag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1028700" lvl="1">
              <a:buFont typeface="Wingdings" pitchFamily="2" charset="2"/>
              <a:buChar char="§"/>
            </a:pPr>
            <a:r>
              <a:rPr lang="da-DK" sz="1800" dirty="0" smtClean="0"/>
              <a:t>Hæver ”glasloftet” for alle</a:t>
            </a:r>
          </a:p>
          <a:p>
            <a:pPr marL="1028700" lvl="1">
              <a:buFont typeface="Wingdings" pitchFamily="2" charset="2"/>
              <a:buChar char="§"/>
            </a:pPr>
            <a:endParaRPr lang="da-DK" sz="1800" dirty="0" smtClean="0"/>
          </a:p>
          <a:p>
            <a:pPr marL="1028700" lvl="1">
              <a:buFont typeface="Wingdings" pitchFamily="2" charset="2"/>
              <a:buChar char="§"/>
            </a:pPr>
            <a:r>
              <a:rPr lang="da-DK" sz="1800" dirty="0" smtClean="0"/>
              <a:t>Opfylder DS’ ønske om højere startløn for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514A8465-2494-4A37-A0B0-03631294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Løn - KL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11B2A55A-436D-4B4F-AA70-1AC3EFEBF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Pensionsbidraget forhøjes fra 14,7 % til 15 % for socialrådgivere på grundløn 31+2.000, grundløn 34, grundløn 37 og 41+3.900 </a:t>
            </a: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Pensionsbidraget for grundløn 46+12.700  forhøjes fra 18% til 18,30 %</a:t>
            </a: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Pensionsbidraget for ledere på grundløn 43 eller højere forhøjes fra 18 % til 18,55 %</a:t>
            </a: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Pensionsbidraget for ledere og souschefer på forsorgshjem og krisecentre forhøjes fra 18.00 til 18,36 %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Alle</a:t>
            </a:r>
            <a:r>
              <a:rPr lang="en-GB" sz="1800" dirty="0"/>
              <a:t> </a:t>
            </a:r>
            <a:r>
              <a:rPr lang="en-GB" sz="1800" dirty="0" err="1"/>
              <a:t>ændringer</a:t>
            </a:r>
            <a:r>
              <a:rPr lang="en-GB" sz="1800" dirty="0"/>
              <a:t> </a:t>
            </a:r>
            <a:r>
              <a:rPr lang="en-GB" sz="1800" dirty="0" err="1"/>
              <a:t>fra</a:t>
            </a:r>
            <a:r>
              <a:rPr lang="en-GB" sz="1800" dirty="0"/>
              <a:t> 1.4.2019</a:t>
            </a:r>
            <a:endParaRPr lang="da-DK" sz="18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B593E369-DC1D-4A4F-8D23-BC75A3EE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Pensionsforbedringer til alle - KL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4C72A28A-48DB-4C5D-A661-C112EBAEB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Kompetencefonden er nu gjort permanent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Tilført 1,985 mio. kroner i varige midler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Kompetencefonden kan dermed opretholde samme niveau som de foregående år </a:t>
            </a:r>
          </a:p>
          <a:p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6579DDC3-C43A-40B1-8033-94A0214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Kompetencefond - KL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4CF10F73-7F61-4DD3-8F69-DB639EDED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128" y="1124744"/>
            <a:ext cx="7850187" cy="4363200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Varslingstillæg for overarbejde bortfalder – overarbejde skal stadig </a:t>
            </a:r>
            <a:r>
              <a:rPr lang="en-GB" sz="1800" dirty="0" err="1"/>
              <a:t>varsles</a:t>
            </a:r>
            <a:r>
              <a:rPr lang="en-GB" sz="1800" dirty="0"/>
              <a:t>, men fra 1.4.2019 </a:t>
            </a:r>
            <a:r>
              <a:rPr lang="en-GB" sz="1800" dirty="0" err="1"/>
              <a:t>ingen</a:t>
            </a:r>
            <a:r>
              <a:rPr lang="en-GB" sz="1800" dirty="0"/>
              <a:t> </a:t>
            </a:r>
            <a:r>
              <a:rPr lang="en-GB" sz="1800" dirty="0" err="1"/>
              <a:t>betaling</a:t>
            </a:r>
            <a:r>
              <a:rPr lang="en-GB" sz="1800" dirty="0"/>
              <a:t> for </a:t>
            </a:r>
            <a:r>
              <a:rPr lang="en-GB" sz="1800" dirty="0" err="1"/>
              <a:t>manglende</a:t>
            </a:r>
            <a:r>
              <a:rPr lang="en-GB" sz="1800" dirty="0"/>
              <a:t> </a:t>
            </a:r>
            <a:r>
              <a:rPr lang="en-GB" sz="1800" dirty="0" err="1"/>
              <a:t>varsling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Løn</a:t>
            </a:r>
            <a:r>
              <a:rPr lang="en-GB" sz="1800" dirty="0"/>
              <a:t> til </a:t>
            </a:r>
            <a:r>
              <a:rPr lang="en-GB" sz="1800" dirty="0" err="1"/>
              <a:t>timelønnede</a:t>
            </a:r>
            <a:r>
              <a:rPr lang="en-GB" sz="1800" dirty="0"/>
              <a:t> på s/h </a:t>
            </a:r>
            <a:r>
              <a:rPr lang="en-GB" sz="1800" dirty="0" err="1"/>
              <a:t>dage</a:t>
            </a:r>
            <a:r>
              <a:rPr lang="en-GB" sz="1800" dirty="0"/>
              <a:t> og </a:t>
            </a:r>
            <a:r>
              <a:rPr lang="en-GB" sz="1800" dirty="0" err="1"/>
              <a:t>fridage</a:t>
            </a:r>
            <a:r>
              <a:rPr lang="en-GB" sz="1800" dirty="0"/>
              <a:t>, </a:t>
            </a:r>
            <a:r>
              <a:rPr lang="en-GB" sz="1800" dirty="0" err="1"/>
              <a:t>hvor</a:t>
            </a:r>
            <a:r>
              <a:rPr lang="en-GB" sz="1800" dirty="0"/>
              <a:t> de </a:t>
            </a:r>
            <a:r>
              <a:rPr lang="en-GB" sz="1800" dirty="0" err="1"/>
              <a:t>ikke</a:t>
            </a:r>
            <a:r>
              <a:rPr lang="en-GB" sz="1800" dirty="0"/>
              <a:t> </a:t>
            </a:r>
            <a:r>
              <a:rPr lang="en-GB" sz="1800" dirty="0" err="1"/>
              <a:t>arbejder</a:t>
            </a:r>
            <a:r>
              <a:rPr lang="en-GB" sz="1800" dirty="0"/>
              <a:t> bortfalder med </a:t>
            </a:r>
            <a:r>
              <a:rPr lang="en-GB" sz="1800" dirty="0" err="1"/>
              <a:t>virkning</a:t>
            </a:r>
            <a:r>
              <a:rPr lang="en-GB" sz="1800" dirty="0"/>
              <a:t> fra 1.4.2019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Redigering</a:t>
            </a:r>
            <a:r>
              <a:rPr lang="en-GB" sz="1800" dirty="0"/>
              <a:t> </a:t>
            </a:r>
            <a:r>
              <a:rPr lang="en-GB" sz="1800" dirty="0" err="1"/>
              <a:t>af</a:t>
            </a:r>
            <a:r>
              <a:rPr lang="en-GB" sz="1800" dirty="0"/>
              <a:t> </a:t>
            </a:r>
            <a:r>
              <a:rPr lang="en-GB" sz="1800" dirty="0" err="1"/>
              <a:t>arbejdstidsregler</a:t>
            </a:r>
            <a:r>
              <a:rPr lang="en-GB" sz="1800" dirty="0"/>
              <a:t> på </a:t>
            </a:r>
            <a:r>
              <a:rPr lang="en-GB" sz="1800" dirty="0" err="1"/>
              <a:t>tværs</a:t>
            </a:r>
            <a:r>
              <a:rPr lang="en-GB" sz="1800" dirty="0"/>
              <a:t> </a:t>
            </a:r>
            <a:r>
              <a:rPr lang="en-GB" sz="1800" dirty="0" err="1"/>
              <a:t>af</a:t>
            </a:r>
            <a:r>
              <a:rPr lang="en-GB" sz="1800" dirty="0"/>
              <a:t> </a:t>
            </a:r>
            <a:r>
              <a:rPr lang="en-GB" sz="1800" dirty="0" err="1"/>
              <a:t>organisationer</a:t>
            </a:r>
            <a:r>
              <a:rPr lang="en-GB" sz="1800" dirty="0"/>
              <a:t> på det administrative </a:t>
            </a:r>
            <a:r>
              <a:rPr lang="en-GB" sz="1800" dirty="0" err="1"/>
              <a:t>område</a:t>
            </a:r>
            <a:r>
              <a:rPr lang="en-GB" sz="1800" dirty="0"/>
              <a:t>, </a:t>
            </a:r>
            <a:r>
              <a:rPr lang="en-GB" sz="1800" dirty="0" err="1"/>
              <a:t>hvor</a:t>
            </a:r>
            <a:r>
              <a:rPr lang="en-GB" sz="1800" dirty="0"/>
              <a:t> </a:t>
            </a:r>
            <a:r>
              <a:rPr lang="en-GB" sz="1800" dirty="0" err="1"/>
              <a:t>indholdet</a:t>
            </a:r>
            <a:r>
              <a:rPr lang="en-GB" sz="1800" dirty="0"/>
              <a:t> </a:t>
            </a:r>
            <a:r>
              <a:rPr lang="en-GB" sz="1800" dirty="0" err="1"/>
              <a:t>er</a:t>
            </a:r>
            <a:r>
              <a:rPr lang="en-GB" sz="1800" dirty="0"/>
              <a:t> </a:t>
            </a:r>
            <a:r>
              <a:rPr lang="en-GB" sz="1800" dirty="0" err="1"/>
              <a:t>materielt</a:t>
            </a:r>
            <a:r>
              <a:rPr lang="en-GB" sz="1800" dirty="0"/>
              <a:t> </a:t>
            </a:r>
            <a:r>
              <a:rPr lang="en-GB" sz="1800" dirty="0" err="1"/>
              <a:t>ens</a:t>
            </a:r>
            <a:r>
              <a:rPr lang="en-GB" sz="1800" dirty="0"/>
              <a:t>, men </a:t>
            </a:r>
            <a:r>
              <a:rPr lang="en-GB" sz="1800" dirty="0" err="1"/>
              <a:t>sprogligt</a:t>
            </a:r>
            <a:r>
              <a:rPr lang="en-GB" sz="1800" dirty="0"/>
              <a:t> </a:t>
            </a:r>
            <a:r>
              <a:rPr lang="en-GB" sz="1800" dirty="0" err="1"/>
              <a:t>forskelligt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Højere</a:t>
            </a:r>
            <a:r>
              <a:rPr lang="en-GB" sz="1800" dirty="0"/>
              <a:t> </a:t>
            </a:r>
            <a:r>
              <a:rPr lang="en-GB" sz="1800" dirty="0" err="1"/>
              <a:t>individuel</a:t>
            </a:r>
            <a:r>
              <a:rPr lang="en-GB" sz="1800" dirty="0"/>
              <a:t> </a:t>
            </a:r>
            <a:r>
              <a:rPr lang="en-GB" sz="1800" dirty="0" err="1"/>
              <a:t>arbejdstid</a:t>
            </a:r>
            <a:r>
              <a:rPr lang="en-GB" sz="1800" dirty="0"/>
              <a:t> </a:t>
            </a:r>
            <a:r>
              <a:rPr lang="en-GB" sz="1800" dirty="0" err="1"/>
              <a:t>kan</a:t>
            </a:r>
            <a:r>
              <a:rPr lang="en-GB" sz="1800" dirty="0"/>
              <a:t> </a:t>
            </a:r>
            <a:r>
              <a:rPr lang="en-GB" sz="1800" dirty="0" err="1"/>
              <a:t>fremover</a:t>
            </a:r>
            <a:r>
              <a:rPr lang="en-GB" sz="1800" dirty="0"/>
              <a:t> </a:t>
            </a:r>
            <a:r>
              <a:rPr lang="en-GB" sz="1800" dirty="0" err="1"/>
              <a:t>aftales</a:t>
            </a:r>
            <a:r>
              <a:rPr lang="en-GB" sz="1800" dirty="0"/>
              <a:t> </a:t>
            </a:r>
            <a:r>
              <a:rPr lang="en-GB" sz="1800" dirty="0" err="1"/>
              <a:t>direkte</a:t>
            </a:r>
            <a:r>
              <a:rPr lang="en-GB" sz="1800" dirty="0"/>
              <a:t> med den </a:t>
            </a:r>
            <a:r>
              <a:rPr lang="en-GB" sz="1800" dirty="0" err="1"/>
              <a:t>enkelte</a:t>
            </a:r>
            <a:r>
              <a:rPr lang="en-GB" sz="1800" dirty="0"/>
              <a:t> </a:t>
            </a:r>
            <a:r>
              <a:rPr lang="en-GB" sz="1800" dirty="0" err="1"/>
              <a:t>medarbejder</a:t>
            </a:r>
            <a:endParaRPr lang="en-GB" sz="1800" dirty="0"/>
          </a:p>
          <a:p>
            <a:endParaRPr lang="da-DK" sz="1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2861970-4FBA-4C91-9F78-17F1A283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Arbejdstid - KL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9519A311-E06C-4302-A21A-CD8D72486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2800" dirty="0"/>
              <a:t>I denne præsentation får du: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Indholdet i de generelle forlig på det </a:t>
            </a:r>
            <a:r>
              <a:rPr lang="da-DK" sz="2400" u="sng" dirty="0"/>
              <a:t>kommunale</a:t>
            </a:r>
            <a:r>
              <a:rPr lang="da-DK" sz="2400" dirty="0"/>
              <a:t> og </a:t>
            </a:r>
            <a:r>
              <a:rPr lang="da-DK" sz="2400" u="sng" dirty="0"/>
              <a:t>regionale</a:t>
            </a:r>
            <a:r>
              <a:rPr lang="da-DK" sz="2400" dirty="0"/>
              <a:t> område </a:t>
            </a:r>
            <a:br>
              <a:rPr lang="da-DK" sz="2400" dirty="0"/>
            </a:b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Indholdet i DS eget forlig med KL og RLTN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Hvad sker der nu?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7D3660B-D335-45A2-829B-425FC1B9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OK18 – Samlet resultat for DS</a:t>
            </a:r>
          </a:p>
        </p:txBody>
      </p:sp>
    </p:spTree>
    <p:extLst>
      <p:ext uri="{BB962C8B-B14F-4D97-AF65-F5344CB8AC3E}">
        <p14:creationId xmlns:p14="http://schemas.microsoft.com/office/powerpoint/2010/main" val="2497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5D74DAF1-9926-47BE-B09E-D5AFFD404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Opfølgning på OK15 og aftale om drøftelse i perioden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Med virkning fra 1.4.2019 får nyansatte socialrådgivere med en cand. Soc. i socialt arbejde et pensionsbidrag på 18,63 %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Matcher akademikernes pensionsprocent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Allerede ansatte socialrådgivere med en cand.soc. i socialt arbejde skal lokalt forhandles inden 1.4.2019 med henblik på at opnå samme pensionsprocent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CBD4F1CD-87FC-4241-AAE2-87724853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Cand.soc. basisstillinger – KL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7DB380D5-648A-4376-932B-FEB79161B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a-DK" sz="1800" dirty="0"/>
          </a:p>
          <a:p>
            <a:endParaRPr lang="da-DK" sz="2000" b="1" dirty="0"/>
          </a:p>
          <a:p>
            <a:r>
              <a:rPr lang="da-DK" sz="2000" b="1" dirty="0"/>
              <a:t>KL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Der er aftalt et personalepolitisk projekt med KL om ”Styrkelse af erfarne og nyuddannede socialrådgiveres arbejdsmiljø og </a:t>
            </a:r>
            <a:r>
              <a:rPr lang="da-DK" sz="1800" dirty="0" smtClean="0"/>
              <a:t>kerneopgaver”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1028700" lvl="1">
              <a:buFont typeface="Wingdings" pitchFamily="2" charset="2"/>
              <a:buChar char="§"/>
            </a:pPr>
            <a:r>
              <a:rPr lang="da-DK" sz="1800" dirty="0" smtClean="0"/>
              <a:t>Del 1 </a:t>
            </a:r>
            <a:r>
              <a:rPr lang="da-DK" sz="1800" dirty="0"/>
              <a:t>sætter fokus på muligheder og udfordringer i arbejdsmiljøet for erfarne socialrådgivere med henblik på fastholdelse og øge </a:t>
            </a:r>
            <a:r>
              <a:rPr lang="da-DK" sz="1800" dirty="0" smtClean="0"/>
              <a:t>arbejdskraftudbud</a:t>
            </a:r>
          </a:p>
          <a:p>
            <a:pPr marL="1028700" lvl="1">
              <a:buFont typeface="Wingdings" pitchFamily="2" charset="2"/>
              <a:buChar char="§"/>
            </a:pPr>
            <a:endParaRPr lang="da-DK" sz="1800" dirty="0"/>
          </a:p>
          <a:p>
            <a:pPr marL="1028700" lvl="1">
              <a:buFont typeface="Wingdings" pitchFamily="2" charset="2"/>
              <a:buChar char="§"/>
            </a:pPr>
            <a:r>
              <a:rPr lang="da-DK" sz="1800" dirty="0" smtClean="0"/>
              <a:t>Del </a:t>
            </a:r>
            <a:r>
              <a:rPr lang="da-DK" sz="1800" dirty="0"/>
              <a:t>2 bygger videre på </a:t>
            </a:r>
            <a:r>
              <a:rPr lang="da-DK" sz="1800" dirty="0" smtClean="0"/>
              <a:t>parternes </a:t>
            </a:r>
            <a:r>
              <a:rPr lang="da-DK" sz="1800" dirty="0"/>
              <a:t>fælles </a:t>
            </a:r>
            <a:r>
              <a:rPr lang="da-DK" sz="1800" dirty="0" smtClean="0"/>
              <a:t>OK11-projekt </a:t>
            </a:r>
            <a:r>
              <a:rPr lang="da-DK" sz="1800" dirty="0"/>
              <a:t>om introduktionsforløb for nyuddannede socialrådgivere. </a:t>
            </a:r>
          </a:p>
          <a:p>
            <a:endParaRPr lang="da-DK" sz="1800" dirty="0"/>
          </a:p>
          <a:p>
            <a:endParaRPr lang="da-DK" sz="1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57CAB6E-BF8F-4073-852C-C288D13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 - KL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981A7F53-1CC8-4B51-AB3E-104FF4DDE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a-DK" sz="1800" b="1" dirty="0">
                <a:solidFill>
                  <a:prstClr val="black"/>
                </a:solidFill>
              </a:rPr>
              <a:t>Oversigt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Løn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Pension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Kompetencefond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8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Projekt om sundhedssocialrådgivere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BA1F4DC7-A7E7-4F2F-804E-77BAF391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RLTN-forliget med DS</a:t>
            </a:r>
          </a:p>
        </p:txBody>
      </p:sp>
    </p:spTree>
    <p:extLst>
      <p:ext uri="{BB962C8B-B14F-4D97-AF65-F5344CB8AC3E}">
        <p14:creationId xmlns:p14="http://schemas.microsoft.com/office/powerpoint/2010/main" val="16063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EF6B793A-373A-4607-B8A8-CFA011C06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r>
              <a:rPr lang="da-DK" sz="1800" b="1" dirty="0"/>
              <a:t>Regionerne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Grundløn 31 + 2.000 kroner hæves til  grundløn 32 med fuldt gennemslag fra 1.4.2019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Grundløn 42 + 2.200 kroner hæves til grundløn 42 + 5.500 kroner med fuldt gennemslag fra 1.4.2019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514A8465-2494-4A37-A0B0-03631294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Løn - Regionerne 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5C4D2B66-9462-475A-A250-21D2F222F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Pensionsbidraget forhøjes fra 14,80 % til 15 % for grundløn 31 + 2.000, grundløn 37 og grundløn 41 + 2.500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Pensionsbidraget forhøjes fra 18,00 % til 18,30 % for grundløn 46 + 7.700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Pensionsbidraget forhøjes fra 16,10 % til 18,55 % for grundløn 42 + 2.200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Pensionsbidraget forhøjes fra 18,00 % til 18,55 % for grundløn 47 + 2.700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Alle ændringer er fra 1.4.2019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320E752-4B81-4940-B817-5897CE39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Pensionsforbedringer til </a:t>
            </a:r>
            <a:r>
              <a:rPr lang="en-GB" dirty="0" err="1"/>
              <a:t>alle</a:t>
            </a:r>
            <a:r>
              <a:rPr lang="en-GB" dirty="0"/>
              <a:t> -</a:t>
            </a:r>
            <a:r>
              <a:rPr lang="en-GB" dirty="0" err="1"/>
              <a:t>Regionerne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8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A02D4755-9FB5-4594-911C-B99235F30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Kompetencefonden er stadig midlertidig</a:t>
            </a:r>
          </a:p>
          <a:p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Fonden er tilført 40.000 kroner i varige midler og 50.000 kroner i engangsmidler. </a:t>
            </a:r>
          </a:p>
          <a:p>
            <a:endParaRPr lang="da-DK" sz="1800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E68A4099-302A-44F2-8ABD-AD0B0F3F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Kompetencefond - </a:t>
            </a:r>
            <a:r>
              <a:rPr lang="en-GB" dirty="0" err="1"/>
              <a:t>Regionerne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19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7DB380D5-648A-4376-932B-FEB79161B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sz="1800" dirty="0"/>
          </a:p>
          <a:p>
            <a:r>
              <a:rPr lang="da-DK" sz="2000" b="1" dirty="0" smtClean="0"/>
              <a:t>Danske </a:t>
            </a:r>
            <a:r>
              <a:rPr lang="da-DK" sz="2000" b="1" dirty="0"/>
              <a:t>Regioner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Der </a:t>
            </a:r>
            <a:r>
              <a:rPr lang="da-DK" sz="1800" dirty="0"/>
              <a:t>er aftalt et personalepolitisk projekt med regionerne om </a:t>
            </a:r>
            <a:r>
              <a:rPr lang="da-DK" sz="1800" dirty="0" smtClean="0"/>
              <a:t>sundhedssocialrådgivere med fokus på:</a:t>
            </a:r>
          </a:p>
          <a:p>
            <a:pPr marL="1028700" lvl="1">
              <a:buFont typeface="Wingdings" pitchFamily="2" charset="2"/>
              <a:buChar char="§"/>
            </a:pPr>
            <a:endParaRPr lang="da-DK" sz="1800" dirty="0" smtClean="0"/>
          </a:p>
          <a:p>
            <a:pPr marL="1028700" lvl="1">
              <a:buFont typeface="Wingdings" pitchFamily="2" charset="2"/>
              <a:buChar char="§"/>
            </a:pPr>
            <a:r>
              <a:rPr lang="da-DK" sz="1800" dirty="0" smtClean="0"/>
              <a:t>Ny viden </a:t>
            </a:r>
            <a:r>
              <a:rPr lang="da-DK" sz="1800" dirty="0"/>
              <a:t>der dokumenterer effekt </a:t>
            </a:r>
            <a:r>
              <a:rPr lang="da-DK" sz="1800" dirty="0" smtClean="0"/>
              <a:t>af og </a:t>
            </a:r>
            <a:r>
              <a:rPr lang="da-DK" sz="1800" dirty="0"/>
              <a:t>kompetencer bag </a:t>
            </a:r>
            <a:r>
              <a:rPr lang="da-DK" sz="1800" dirty="0" smtClean="0"/>
              <a:t>sundhedssocialrådgiveres </a:t>
            </a:r>
            <a:r>
              <a:rPr lang="da-DK" sz="1800" dirty="0"/>
              <a:t>arbejde </a:t>
            </a:r>
            <a:r>
              <a:rPr lang="da-DK" sz="1800" dirty="0" err="1" smtClean="0"/>
              <a:t>mhp</a:t>
            </a:r>
            <a:r>
              <a:rPr lang="da-DK" sz="1800" dirty="0" smtClean="0"/>
              <a:t>. </a:t>
            </a:r>
            <a:r>
              <a:rPr lang="da-DK" sz="1800" dirty="0"/>
              <a:t>forkortede indlæggelsestider og </a:t>
            </a:r>
            <a:r>
              <a:rPr lang="da-DK" sz="1800" dirty="0" smtClean="0"/>
              <a:t>reduktion af genindlæggelser.</a:t>
            </a:r>
          </a:p>
          <a:p>
            <a:pPr marL="1028700" lvl="1">
              <a:buFont typeface="Wingdings" pitchFamily="2" charset="2"/>
              <a:buChar char="§"/>
            </a:pPr>
            <a:endParaRPr lang="da-DK" sz="1800" dirty="0" smtClean="0"/>
          </a:p>
          <a:p>
            <a:pPr marL="1028700" lvl="1">
              <a:buFont typeface="Wingdings" pitchFamily="2" charset="2"/>
              <a:buChar char="§"/>
            </a:pPr>
            <a:r>
              <a:rPr lang="da-DK" sz="1800" dirty="0" smtClean="0"/>
              <a:t>Den </a:t>
            </a:r>
            <a:r>
              <a:rPr lang="da-DK" sz="1800" dirty="0"/>
              <a:t>tværfaglige og koordinerende indsats omkring den enkelte patient og de pårørende.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57CAB6E-BF8F-4073-852C-C288D13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 - Regioner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9969776F-7179-4FE0-8E5C-ECC479473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sz="4800" dirty="0"/>
              <a:t>Hvad sker der nu?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C9DA8852-BE80-43DE-ADCA-233D3054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6ACE0C96-F3B1-4D08-AE6B-BD9D997B7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Urafstemning løber fra 17. maj til 1. juni kl.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Kommunalt, regionalt og privat ansatte stemmer om det kommunale og regionale forlig samlet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Vi ønsker en HØJ stemmeprocent</a:t>
            </a:r>
            <a:br>
              <a:rPr lang="da-DK" sz="1800" dirty="0"/>
            </a:b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Den 4. juni må DS’ afstemningsresultat offentliggøres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Den 6. juni offentliggøres resultaterne fra Forhandlingsfællesskabet, dvs. de samlede resultater</a:t>
            </a: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1085850" lvl="1" indent="-342900">
              <a:buFontTx/>
              <a:buChar char="-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EA0DB9D-AABA-4332-B258-01B58DB6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Urafstemning</a:t>
            </a:r>
          </a:p>
        </p:txBody>
      </p:sp>
    </p:spTree>
    <p:extLst>
      <p:ext uri="{BB962C8B-B14F-4D97-AF65-F5344CB8AC3E}">
        <p14:creationId xmlns:p14="http://schemas.microsoft.com/office/powerpoint/2010/main" val="12287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5E9856FC-B696-4869-9CC3-EB6E4B080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Godt resultat skyldes fagbevægelsens styrke og sammenhold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Jo flere medlemmer, desto større styrke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Fremhæv de konkrete forbedringer og gør overenskomsten nærværende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Brug denne nyvundne styrke lokalt og til at skabe forandringer på jeres arbejdsplads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CDA8E8A2-B6FB-4A5D-9505-CC6F4D34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Gylden mulighed for at organisere</a:t>
            </a:r>
          </a:p>
        </p:txBody>
      </p:sp>
    </p:spTree>
    <p:extLst>
      <p:ext uri="{BB962C8B-B14F-4D97-AF65-F5344CB8AC3E}">
        <p14:creationId xmlns:p14="http://schemas.microsoft.com/office/powerpoint/2010/main" val="28584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DS indgår delforlig med OAO + FOA på det regionale 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Alle knaster væk: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a-DK" sz="2400" dirty="0"/>
              <a:t>Solid økonomisk ramme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a-DK" sz="2400" dirty="0"/>
              <a:t>Frokostpause på plads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a-DK" sz="2400" dirty="0"/>
              <a:t>Lærerne i gang med reelle forhandlinger med KL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De øvrige områder falder på plads herefter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Alle fik en løsning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457200" indent="-457200">
              <a:buFont typeface="Arial" pitchFamily="34" charset="0"/>
              <a:buChar char="•"/>
            </a:pPr>
            <a:endParaRPr lang="da-DK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OK18 – gennembruddet</a:t>
            </a:r>
          </a:p>
        </p:txBody>
      </p:sp>
    </p:spTree>
    <p:extLst>
      <p:ext uri="{BB962C8B-B14F-4D97-AF65-F5344CB8AC3E}">
        <p14:creationId xmlns:p14="http://schemas.microsoft.com/office/powerpoint/2010/main" val="40574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indent="0">
              <a:buNone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skal styrke eller fastholde fællesskabet i klubben: Reflektere over klubbens forløb med OK18, skabe eller fastholde gode relationer, invitere flere medlemmer med, anvende klubbens handlekraft til at skabe lokale forbedringer af vores arbejdsliv.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arbejder videre på at forbedre vores arbejdsvilkår, især relateret til arbejdsmiljøet. Bl.a. fokus på stressforebyggelse i fællesskab – se Socialrådgiveren nr.6 eller </a:t>
            </a:r>
            <a:r>
              <a:rPr lang="da-DK" dirty="0">
                <a:hlinkClick r:id="rId3"/>
              </a:rPr>
              <a:t>www.socialraadgiverne.dk/stress</a:t>
            </a:r>
            <a:r>
              <a:rPr lang="da-D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konkrete forbedringer er vigtige på vores arbejdsplads?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a-DK" dirty="0"/>
              <a:t>Hvordan kan vi bruge vores erfaringer fra OK18 til at skabe de forbedringer?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a-DK" dirty="0"/>
              <a:t>Hvordan får vi vores kollegaer med – også dem der ikke er medlemmer endnu?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Brug vores nye styrke</a:t>
            </a:r>
          </a:p>
        </p:txBody>
      </p:sp>
    </p:spTree>
    <p:extLst>
      <p:ext uri="{BB962C8B-B14F-4D97-AF65-F5344CB8AC3E}">
        <p14:creationId xmlns:p14="http://schemas.microsoft.com/office/powerpoint/2010/main" val="21809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59033AD6-B17E-4FB7-8F45-7BED55193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Du kan se forligsteksterne på alle tre områder på </a:t>
            </a:r>
            <a:r>
              <a:rPr lang="da-DK" sz="1800" dirty="0" err="1"/>
              <a:t>DS’s</a:t>
            </a:r>
            <a:r>
              <a:rPr lang="da-DK" sz="1800" dirty="0"/>
              <a:t> OK18-site – </a:t>
            </a:r>
            <a:r>
              <a:rPr lang="da-DK" sz="1800" dirty="0">
                <a:hlinkClick r:id="rId2"/>
              </a:rPr>
              <a:t>www.socialraadgiverne.dk/ok18</a:t>
            </a:r>
            <a:r>
              <a:rPr lang="da-DK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Hvis du har spørgsmål kan du tage fat i din TR eller regionskonsulent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Husk: Vi skal stemme, og TR er afgørende for, at vi får en høj stemmeprocent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Du kan få regionsformanden, et regionsbestyrelsesmedlem eller måske formanden for DS ud til klubmøde – send en mail eller ring til dit regionskontor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6FA6E35E-4732-4AFC-A5A2-906401F8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Vil du vide mere?</a:t>
            </a:r>
          </a:p>
        </p:txBody>
      </p:sp>
    </p:spTree>
    <p:extLst>
      <p:ext uri="{BB962C8B-B14F-4D97-AF65-F5344CB8AC3E}">
        <p14:creationId xmlns:p14="http://schemas.microsoft.com/office/powerpoint/2010/main" val="2548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000" dirty="0"/>
              <a:t>Historisk vanskelige forhandlinger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000" dirty="0"/>
              <a:t>Historisk sammenhold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000" dirty="0"/>
              <a:t>Vi fik stort set alle krav igennem!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000" dirty="0"/>
              <a:t>Sammenholdet virkede!</a:t>
            </a:r>
          </a:p>
          <a:p>
            <a:pPr algn="ctr"/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sz="2400" dirty="0"/>
          </a:p>
          <a:p>
            <a:endParaRPr lang="da-DK" sz="2400" dirty="0"/>
          </a:p>
          <a:p>
            <a:pPr marL="457200" indent="-457200">
              <a:buFont typeface="Arial" pitchFamily="34" charset="0"/>
              <a:buChar char="•"/>
            </a:pPr>
            <a:endParaRPr lang="da-DK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OK18 – sammenholdet virkede!</a:t>
            </a:r>
          </a:p>
        </p:txBody>
      </p:sp>
    </p:spTree>
    <p:extLst>
      <p:ext uri="{BB962C8B-B14F-4D97-AF65-F5344CB8AC3E}">
        <p14:creationId xmlns:p14="http://schemas.microsoft.com/office/powerpoint/2010/main" val="40299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43608" y="980728"/>
            <a:ext cx="7850187" cy="489654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Samlet økonomisk ramme på 8,1 %.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Generelle lønstigninger som matcher det private område på i alt 6,1 % over tre år</a:t>
            </a:r>
            <a:br>
              <a:rPr lang="da-DK" sz="1500" dirty="0"/>
            </a:b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Reguleringsordning: Parallel lønudvikling mellem det offentlige og private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Privatlønsværn afskaffet igen – genoprettet symmetri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Organisationspulje på 0,35 % fra 1.4.2019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Ligeløns- og lavtlønspuljer</a:t>
            </a:r>
            <a:br>
              <a:rPr lang="da-DK" sz="1500" dirty="0"/>
            </a:b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Sikring af spisepausen – DS har denne udfordring på statens 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Afværget forringelser af seniorrettigheder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Ingen aftale om lærernes arbejdstid – men proces frem mod OK21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Resultatet - Oversigt</a:t>
            </a:r>
          </a:p>
        </p:txBody>
      </p:sp>
    </p:spTree>
    <p:extLst>
      <p:ext uri="{BB962C8B-B14F-4D97-AF65-F5344CB8AC3E}">
        <p14:creationId xmlns:p14="http://schemas.microsoft.com/office/powerpoint/2010/main" val="17810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sz="3200" dirty="0"/>
              <a:t>Samlet ramme på 8,1 % over tre år</a:t>
            </a:r>
          </a:p>
          <a:p>
            <a:endParaRPr lang="da-DK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6,1 % i lønstigning over tre år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Reststigning 0,6 % over tre år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Reguleringsordning 0,72 % KL og 0,71 % Regionerne over tre år (skøn)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0,35 % til organisationsmidler fra 1.4.2019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0,32 % til puljer:</a:t>
            </a:r>
          </a:p>
          <a:p>
            <a:pPr marL="1200150" lvl="1" indent="-457200">
              <a:buFontTx/>
              <a:buChar char="-"/>
            </a:pPr>
            <a:r>
              <a:rPr lang="da-DK" sz="3200" dirty="0"/>
              <a:t>Lavtlønspulje</a:t>
            </a:r>
          </a:p>
          <a:p>
            <a:pPr marL="1200150" lvl="1" indent="-457200">
              <a:buFontTx/>
              <a:buChar char="-"/>
            </a:pPr>
            <a:r>
              <a:rPr lang="da-DK" sz="3200" dirty="0"/>
              <a:t>Ligelønspulje</a:t>
            </a:r>
          </a:p>
          <a:p>
            <a:pPr marL="1200150" lvl="1" indent="-457200">
              <a:buFontTx/>
              <a:buChar char="-"/>
            </a:pPr>
            <a:r>
              <a:rPr lang="da-DK" sz="3200" dirty="0"/>
              <a:t>Rekrutteringspulje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sz="3200" dirty="0"/>
              <a:t>Andre forbedringer, bl.a. barsel og arbejdsmiljø</a:t>
            </a:r>
          </a:p>
          <a:p>
            <a:pPr lvl="1" indent="0">
              <a:buNone/>
            </a:pPr>
            <a:endParaRPr lang="da-DK" sz="3200" dirty="0"/>
          </a:p>
          <a:p>
            <a:pPr lvl="1" indent="0">
              <a:buNone/>
            </a:pPr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Den økonomiske ramme </a:t>
            </a:r>
          </a:p>
        </p:txBody>
      </p:sp>
    </p:spTree>
    <p:extLst>
      <p:ext uri="{BB962C8B-B14F-4D97-AF65-F5344CB8AC3E}">
        <p14:creationId xmlns:p14="http://schemas.microsoft.com/office/powerpoint/2010/main" val="13140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DF6FF7EC-8FF9-44E1-B838-E2FA962858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1600" b="1" dirty="0"/>
              <a:t>Kommunale område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I ALT 6,10 %</a:t>
            </a:r>
          </a:p>
          <a:p>
            <a:endParaRPr lang="da-DK" dirty="0"/>
          </a:p>
          <a:p>
            <a:r>
              <a:rPr lang="da-DK" sz="1600" b="1" dirty="0"/>
              <a:t>Regionale område</a:t>
            </a:r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r>
              <a:rPr lang="da-DK" sz="1600" b="1" dirty="0"/>
              <a:t>I ALT 6,10 %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E2E9874-F87C-4CD2-9770-5D158CE8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lønstigninger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="" xmlns:a16="http://schemas.microsoft.com/office/drawing/2014/main" id="{C44460DD-C669-4149-AB78-384160703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91446"/>
              </p:ext>
            </p:extLst>
          </p:nvPr>
        </p:nvGraphicFramePr>
        <p:xfrm>
          <a:off x="1187624" y="1772816"/>
          <a:ext cx="64807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17">
                  <a:extLst>
                    <a:ext uri="{9D8B030D-6E8A-4147-A177-3AD203B41FA5}">
                      <a16:colId xmlns="" xmlns:a16="http://schemas.microsoft.com/office/drawing/2014/main" val="629950393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668586796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1428897586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1964192780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957599321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3258393193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3881552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1.4.18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1.4.19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15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033222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="" xmlns:a16="http://schemas.microsoft.com/office/drawing/2014/main" id="{7C78EE0F-6771-404E-870B-39B09BC42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7565"/>
              </p:ext>
            </p:extLst>
          </p:nvPr>
        </p:nvGraphicFramePr>
        <p:xfrm>
          <a:off x="1187624" y="3972665"/>
          <a:ext cx="64807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17">
                  <a:extLst>
                    <a:ext uri="{9D8B030D-6E8A-4147-A177-3AD203B41FA5}">
                      <a16:colId xmlns="" xmlns:a16="http://schemas.microsoft.com/office/drawing/2014/main" val="3588168988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3001212300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2895354277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486159711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498653720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1399984907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1055333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1.4.18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1.4.19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582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200" dirty="0"/>
              <a:t>Reguleringsordning sikrer, at offentlig lønudvikling følger privat lønudvikling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200" dirty="0"/>
              <a:t>Justerer med 80 pct. af forskellen mellem den offentlige og private lønudvikling – uanset om den er positiv eller negativ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200" dirty="0"/>
              <a:t>Privatlønsværn afskaffet – indbygget urimelighed, hvor vi kun fik 80 kroner, hvis de private steg med 100 kr., men skulle betale alle 100 kr. hvis omvendt</a:t>
            </a:r>
          </a:p>
          <a:p>
            <a:endParaRPr lang="da-DK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Regulering og privatlønsværn</a:t>
            </a:r>
          </a:p>
        </p:txBody>
      </p:sp>
    </p:spTree>
    <p:extLst>
      <p:ext uri="{BB962C8B-B14F-4D97-AF65-F5344CB8AC3E}">
        <p14:creationId xmlns:p14="http://schemas.microsoft.com/office/powerpoint/2010/main" val="16078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FD5FA146-30D0-49DB-BD86-358BF6B1A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sz="1600" b="1" dirty="0"/>
              <a:t>Kommunale område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1600" b="1" dirty="0"/>
              <a:t>Regionale område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EACA13E8-A096-49F8-8ABE-06A28B4F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Udmøntning af reguleringsordning (skøn)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="" xmlns:a16="http://schemas.microsoft.com/office/drawing/2014/main" id="{82DA1436-63A9-46CA-9156-1D10E441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64868"/>
              </p:ext>
            </p:extLst>
          </p:nvPr>
        </p:nvGraphicFramePr>
        <p:xfrm>
          <a:off x="1062082" y="2132856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152409521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075519037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76194386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64087205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da-DK" dirty="0"/>
                        <a:t>1.10.2018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 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749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2652172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="" xmlns:a16="http://schemas.microsoft.com/office/drawing/2014/main" id="{88C6DC85-CA96-409A-A9C5-D91CDC429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23633"/>
              </p:ext>
            </p:extLst>
          </p:nvPr>
        </p:nvGraphicFramePr>
        <p:xfrm>
          <a:off x="1062082" y="422108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172967296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81817127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19636388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053994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1.10.2018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 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568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-0,08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134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K18NY.pptx" id="{7C6466E0-90AC-48B2-8255-823D3847C0A5}" vid="{0C2EFA94-8E95-4894-B104-8422DDE2E6D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7925f386d35442b79a1b9f612a2c4731</Template>
  <TotalTime>1021</TotalTime>
  <Words>1311</Words>
  <Application>Microsoft Office PowerPoint</Application>
  <PresentationFormat>Skærmshow (4:3)</PresentationFormat>
  <Paragraphs>378</Paragraphs>
  <Slides>31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Office-tema</vt:lpstr>
      <vt:lpstr>PowerPoint-præsentation</vt:lpstr>
      <vt:lpstr>OK18 – Samlet resultat for DS</vt:lpstr>
      <vt:lpstr>OK18 – gennembruddet</vt:lpstr>
      <vt:lpstr>OK18 – sammenholdet virkede!</vt:lpstr>
      <vt:lpstr>Resultatet - Oversigt</vt:lpstr>
      <vt:lpstr>Den økonomiske ramme </vt:lpstr>
      <vt:lpstr>Generelle lønstigninger</vt:lpstr>
      <vt:lpstr>Regulering og privatlønsværn</vt:lpstr>
      <vt:lpstr>Udmøntning af reguleringsordning (skøn)</vt:lpstr>
      <vt:lpstr>Betalt spisepause</vt:lpstr>
      <vt:lpstr>Lærernes arbejdstid</vt:lpstr>
      <vt:lpstr>Ligeløns- og lavtlønspulje</vt:lpstr>
      <vt:lpstr>Andre elementer</vt:lpstr>
      <vt:lpstr>Organisationsforhandlinger</vt:lpstr>
      <vt:lpstr>KL-forliget med DS</vt:lpstr>
      <vt:lpstr>Løn - KL</vt:lpstr>
      <vt:lpstr>Pensionsforbedringer til alle - KL</vt:lpstr>
      <vt:lpstr>Kompetencefond - KL</vt:lpstr>
      <vt:lpstr>Arbejdstid - KL</vt:lpstr>
      <vt:lpstr>Cand.soc. basisstillinger – KL</vt:lpstr>
      <vt:lpstr>Projekt - KL</vt:lpstr>
      <vt:lpstr>RLTN-forliget med DS</vt:lpstr>
      <vt:lpstr>Løn - Regionerne </vt:lpstr>
      <vt:lpstr>Pensionsforbedringer til alle -Regionerne</vt:lpstr>
      <vt:lpstr>Kompetencefond - Regionerne</vt:lpstr>
      <vt:lpstr>Projekt - Regioner</vt:lpstr>
      <vt:lpstr>PowerPoint-præsentation</vt:lpstr>
      <vt:lpstr>Urafstemning</vt:lpstr>
      <vt:lpstr>Gylden mulighed for at organisere</vt:lpstr>
      <vt:lpstr>Brug vores nye styrke</vt:lpstr>
      <vt:lpstr>Vil du vide mere?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Sammenfatning - Forlig KL + RLTN</dc:title>
  <dc:creator>Dorte Gotthjælp Nielsen</dc:creator>
  <cp:lastModifiedBy>Windows-bruger</cp:lastModifiedBy>
  <cp:revision>140</cp:revision>
  <cp:lastPrinted>2018-05-07T16:53:18Z</cp:lastPrinted>
  <dcterms:created xsi:type="dcterms:W3CDTF">2018-04-25T09:12:16Z</dcterms:created>
  <dcterms:modified xsi:type="dcterms:W3CDTF">2018-05-23T13:01:14Z</dcterms:modified>
</cp:coreProperties>
</file>