
<file path=[Content_Types].xml><?xml version="1.0" encoding="utf-8"?>
<Types xmlns="http://schemas.openxmlformats.org/package/2006/content-types">
  <Default Extension="jpeg" ContentType="image/jpeg"/>
  <Default Extension="pdf" ContentType="application/pd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8" r:id="rId2"/>
    <p:sldId id="290" r:id="rId3"/>
    <p:sldId id="337" r:id="rId4"/>
    <p:sldId id="260" r:id="rId5"/>
    <p:sldId id="335" r:id="rId6"/>
    <p:sldId id="338" r:id="rId7"/>
    <p:sldId id="336" r:id="rId8"/>
    <p:sldId id="333" r:id="rId9"/>
    <p:sldId id="327" r:id="rId10"/>
    <p:sldId id="263" r:id="rId11"/>
    <p:sldId id="300" r:id="rId12"/>
    <p:sldId id="256" r:id="rId13"/>
    <p:sldId id="257" r:id="rId14"/>
  </p:sldIdLst>
  <p:sldSz cx="9144000" cy="6858000" type="screen4x3"/>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6C55"/>
    <a:srgbClr val="D53D20"/>
    <a:srgbClr val="E65834"/>
    <a:srgbClr val="E65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4224" autoAdjust="0"/>
  </p:normalViewPr>
  <p:slideViewPr>
    <p:cSldViewPr>
      <p:cViewPr varScale="1">
        <p:scale>
          <a:sx n="66" d="100"/>
          <a:sy n="66" d="100"/>
        </p:scale>
        <p:origin x="212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0F6DE1-F552-4D95-A8BA-81CD97E002BC}" type="datetimeFigureOut">
              <a:rPr lang="da-DK" smtClean="0"/>
              <a:t>08-03-2021</a:t>
            </a:fld>
            <a:endParaRPr lang="da-DK"/>
          </a:p>
        </p:txBody>
      </p:sp>
      <p:sp>
        <p:nvSpPr>
          <p:cNvPr id="4" name="Pladsholder til slidebille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96BDAB-29ED-4013-A86D-A974FFC9FEAB}" type="slidenum">
              <a:rPr lang="da-DK" smtClean="0"/>
              <a:t>‹nr.›</a:t>
            </a:fld>
            <a:endParaRPr lang="da-DK"/>
          </a:p>
        </p:txBody>
      </p:sp>
    </p:spTree>
    <p:extLst>
      <p:ext uri="{BB962C8B-B14F-4D97-AF65-F5344CB8AC3E}">
        <p14:creationId xmlns:p14="http://schemas.microsoft.com/office/powerpoint/2010/main" val="2413742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Til TR</a:t>
            </a:r>
          </a:p>
          <a:p>
            <a:endParaRPr lang="da-DK" b="1" dirty="0"/>
          </a:p>
          <a:p>
            <a:r>
              <a:rPr lang="da-DK" dirty="0"/>
              <a:t>Her er et </a:t>
            </a:r>
            <a:r>
              <a:rPr lang="da-DK" dirty="0" err="1"/>
              <a:t>pp</a:t>
            </a:r>
            <a:r>
              <a:rPr lang="da-DK" dirty="0"/>
              <a:t>-show, du kan bruge til et klubmøde om OK21 på statens område.</a:t>
            </a:r>
          </a:p>
          <a:p>
            <a:endParaRPr lang="da-DK" dirty="0"/>
          </a:p>
          <a:p>
            <a:r>
              <a:rPr lang="da-DK" dirty="0"/>
              <a:t> </a:t>
            </a:r>
          </a:p>
          <a:p>
            <a:endParaRPr lang="da-DK" dirty="0"/>
          </a:p>
        </p:txBody>
      </p:sp>
      <p:sp>
        <p:nvSpPr>
          <p:cNvPr id="4" name="Pladsholder til slidenummer 3"/>
          <p:cNvSpPr>
            <a:spLocks noGrp="1"/>
          </p:cNvSpPr>
          <p:nvPr>
            <p:ph type="sldNum" sz="quarter" idx="5"/>
          </p:nvPr>
        </p:nvSpPr>
        <p:spPr/>
        <p:txBody>
          <a:bodyPr/>
          <a:lstStyle/>
          <a:p>
            <a:fld id="{423CB6AC-B07A-4C60-85A6-29AF02BC2217}" type="slidenum">
              <a:rPr lang="da-DK" smtClean="0"/>
              <a:t>1</a:t>
            </a:fld>
            <a:endParaRPr lang="da-DK"/>
          </a:p>
        </p:txBody>
      </p:sp>
    </p:spTree>
    <p:extLst>
      <p:ext uri="{BB962C8B-B14F-4D97-AF65-F5344CB8AC3E}">
        <p14:creationId xmlns:p14="http://schemas.microsoft.com/office/powerpoint/2010/main" val="1216482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Vores erfaring er, at virtuelle møder bliver bedst når:</a:t>
            </a:r>
          </a:p>
          <a:p>
            <a:pPr marL="171450" indent="-171450">
              <a:buFont typeface="Arial" panose="020B0604020202020204" pitchFamily="34" charset="0"/>
              <a:buChar char="•"/>
            </a:pPr>
            <a:r>
              <a:rPr lang="da-DK" b="0" dirty="0"/>
              <a:t>Lyden er slået fra</a:t>
            </a:r>
          </a:p>
          <a:p>
            <a:pPr marL="171450" indent="-171450">
              <a:buFont typeface="Arial" panose="020B0604020202020204" pitchFamily="34" charset="0"/>
              <a:buChar char="•"/>
            </a:pPr>
            <a:r>
              <a:rPr lang="da-DK" b="0" dirty="0"/>
              <a:t>Videoen er slået til – man kan slå den fra, hvis der er problemer med lyd eller billede. </a:t>
            </a:r>
          </a:p>
          <a:p>
            <a:pPr marL="171450" indent="-171450">
              <a:buFont typeface="Arial" panose="020B0604020202020204" pitchFamily="34" charset="0"/>
              <a:buChar char="•"/>
            </a:pPr>
            <a:r>
              <a:rPr lang="da-DK" b="0" dirty="0"/>
              <a:t>Alle skriver deres rigtige navn.</a:t>
            </a:r>
          </a:p>
          <a:p>
            <a:endParaRPr lang="da-DK" b="0" dirty="0"/>
          </a:p>
          <a:p>
            <a:r>
              <a:rPr lang="da-DK" b="0" dirty="0"/>
              <a:t> </a:t>
            </a:r>
          </a:p>
          <a:p>
            <a:endParaRPr lang="da-DK" b="0" dirty="0"/>
          </a:p>
          <a:p>
            <a:r>
              <a:rPr lang="da-DK" b="0" dirty="0"/>
              <a:t>Men husk, at der vil være masser af muligheder for at stille spørgsmål til sidst. </a:t>
            </a:r>
          </a:p>
          <a:p>
            <a:endParaRPr lang="da-DK" b="0" dirty="0"/>
          </a:p>
          <a:p>
            <a:r>
              <a:rPr lang="da-DK" b="0" dirty="0"/>
              <a:t>Det gør man ved at række hånden op. </a:t>
            </a:r>
          </a:p>
          <a:p>
            <a:endParaRPr lang="da-DK" b="0" dirty="0"/>
          </a:p>
          <a:p>
            <a:r>
              <a:rPr lang="da-DK" b="0" dirty="0"/>
              <a:t>Man kan også komme med reaktioner undervejs, det kan give lidt liv til webinaret. </a:t>
            </a: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2</a:t>
            </a:fld>
            <a:endParaRPr lang="da-DK"/>
          </a:p>
        </p:txBody>
      </p:sp>
    </p:spTree>
    <p:extLst>
      <p:ext uri="{BB962C8B-B14F-4D97-AF65-F5344CB8AC3E}">
        <p14:creationId xmlns:p14="http://schemas.microsoft.com/office/powerpoint/2010/main" val="1835384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ct val="107000"/>
              </a:lnSpc>
              <a:spcAft>
                <a:spcPts val="800"/>
              </a:spcAft>
            </a:pPr>
            <a:r>
              <a:rPr lang="da-DK" sz="1400" b="1" dirty="0">
                <a:effectLst/>
                <a:latin typeface="Calibri" panose="020F0502020204030204" pitchFamily="34" charset="0"/>
                <a:ea typeface="Calibri" panose="020F0502020204030204" pitchFamily="34" charset="0"/>
                <a:cs typeface="Times New Roman" panose="02020603050405020304" pitchFamily="18" charset="0"/>
              </a:rPr>
              <a:t>Alle overenskomster er på plads nu</a:t>
            </a:r>
          </a:p>
          <a:p>
            <a:pPr>
              <a:lnSpc>
                <a:spcPct val="107000"/>
              </a:lnSpc>
              <a:spcAft>
                <a:spcPts val="800"/>
              </a:spcAft>
            </a:pPr>
            <a:endParaRPr lang="da-DK"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400" b="1" dirty="0">
                <a:effectLst/>
                <a:latin typeface="Calibri" panose="020F0502020204030204" pitchFamily="34" charset="0"/>
                <a:ea typeface="Calibri" panose="020F0502020204030204" pitchFamily="34" charset="0"/>
                <a:cs typeface="Times New Roman" panose="02020603050405020304" pitchFamily="18" charset="0"/>
              </a:rPr>
              <a:t>Vi har fået en tilfredsstillende aftale, som er stærkt præget af Corona</a:t>
            </a:r>
          </a:p>
          <a:p>
            <a:pPr>
              <a:lnSpc>
                <a:spcPct val="107000"/>
              </a:lnSpc>
              <a:spcAft>
                <a:spcPts val="800"/>
              </a:spcAft>
            </a:pPr>
            <a:endParaRPr lang="da-DK" sz="1400" b="1"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400" b="1" dirty="0">
                <a:effectLst/>
                <a:latin typeface="Calibri" panose="020F0502020204030204" pitchFamily="34" charset="0"/>
                <a:ea typeface="Calibri" panose="020F0502020204030204" pitchFamily="34" charset="0"/>
                <a:cs typeface="Times New Roman" panose="02020603050405020304" pitchFamily="18" charset="0"/>
              </a:rPr>
              <a:t>Grove træk:</a:t>
            </a:r>
          </a:p>
          <a:p>
            <a:pPr marL="342900" lvl="0" indent="-342900">
              <a:lnSpc>
                <a:spcPct val="107000"/>
              </a:lnSpc>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Private lønudvikling afgørende for den offentlige lønudvikling</a:t>
            </a:r>
          </a:p>
          <a:p>
            <a:pPr marL="342900" marR="0" lvl="0" indent="-3429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da-DK" sz="1400" dirty="0">
                <a:effectLst/>
                <a:latin typeface="Calibri" panose="020F0502020204030204" pitchFamily="34" charset="0"/>
                <a:ea typeface="Calibri" panose="020F0502020204030204" pitchFamily="34" charset="0"/>
                <a:cs typeface="Times New Roman" panose="02020603050405020304" pitchFamily="18" charset="0"/>
              </a:rPr>
              <a:t>Usikker økonomiske udsigter</a:t>
            </a:r>
            <a:endParaRPr lang="da-DK" sz="11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da-DK" sz="1400" dirty="0">
                <a:effectLst/>
                <a:latin typeface="Calibri" panose="020F0502020204030204" pitchFamily="34" charset="0"/>
                <a:ea typeface="Calibri" panose="020F0502020204030204" pitchFamily="34" charset="0"/>
                <a:cs typeface="Times New Roman" panose="02020603050405020304" pitchFamily="18" charset="0"/>
              </a:rPr>
              <a:t>Digitale forhandlinger</a:t>
            </a:r>
          </a:p>
          <a:p>
            <a:endParaRPr lang="da-DK" sz="1400" b="1" dirty="0"/>
          </a:p>
          <a:p>
            <a:r>
              <a:rPr lang="da-DK" sz="1400" b="1" dirty="0"/>
              <a:t>Resultatet</a:t>
            </a:r>
          </a:p>
          <a:p>
            <a:pPr marL="171450" indent="-171450">
              <a:buFont typeface="Arial" panose="020B0604020202020204" pitchFamily="34" charset="0"/>
              <a:buChar char="•"/>
            </a:pPr>
            <a:r>
              <a:rPr lang="da-DK" sz="1400" dirty="0"/>
              <a:t>Ikke alt hvad vi kunne ønske os</a:t>
            </a:r>
          </a:p>
          <a:p>
            <a:pPr marL="171450" indent="-171450">
              <a:buFont typeface="Arial" panose="020B0604020202020204" pitchFamily="34" charset="0"/>
              <a:buChar char="•"/>
            </a:pPr>
            <a:r>
              <a:rPr lang="da-DK" sz="1400" dirty="0"/>
              <a:t>Men nogle vigtige og gode resultater</a:t>
            </a:r>
          </a:p>
          <a:p>
            <a:endParaRPr lang="da-DK" sz="1400" dirty="0"/>
          </a:p>
          <a:p>
            <a:r>
              <a:rPr lang="da-DK" sz="1400" dirty="0"/>
              <a:t>HB har gennemgået det med en tættekam og anbefaler at stemme ja ved den kommende urafstemning</a:t>
            </a:r>
            <a:endParaRPr lang="da-DK" dirty="0"/>
          </a:p>
          <a:p>
            <a:endParaRPr lang="da-DK" dirty="0"/>
          </a:p>
        </p:txBody>
      </p:sp>
      <p:sp>
        <p:nvSpPr>
          <p:cNvPr id="4" name="Pladsholder til slidenummer 3"/>
          <p:cNvSpPr>
            <a:spLocks noGrp="1"/>
          </p:cNvSpPr>
          <p:nvPr>
            <p:ph type="sldNum" sz="quarter" idx="5"/>
          </p:nvPr>
        </p:nvSpPr>
        <p:spPr/>
        <p:txBody>
          <a:bodyPr/>
          <a:lstStyle/>
          <a:p>
            <a:fld id="{423CB6AC-B07A-4C60-85A6-29AF02BC2217}" type="slidenum">
              <a:rPr lang="da-DK" smtClean="0"/>
              <a:t>4</a:t>
            </a:fld>
            <a:endParaRPr lang="da-DK"/>
          </a:p>
        </p:txBody>
      </p:sp>
    </p:spTree>
    <p:extLst>
      <p:ext uri="{BB962C8B-B14F-4D97-AF65-F5344CB8AC3E}">
        <p14:creationId xmlns:p14="http://schemas.microsoft.com/office/powerpoint/2010/main" val="1014909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Reallønnen</a:t>
            </a:r>
            <a:r>
              <a:rPr lang="da-DK" dirty="0"/>
              <a:t>: Vi bevarer vores købekraft. Garanterede lønstigninger via generelle lønforhøjelser på 4,42 % og en </a:t>
            </a:r>
            <a:r>
              <a:rPr lang="da-DK" b="1" dirty="0"/>
              <a:t>forventet</a:t>
            </a:r>
            <a:r>
              <a:rPr lang="da-DK" dirty="0"/>
              <a:t> prisudvikling på 4,0 %, betyder, at vi –hvis prisudviklingen bliver som forventet også får en forbedring af reallønnen.</a:t>
            </a:r>
          </a:p>
          <a:p>
            <a:endParaRPr lang="da-DK" dirty="0"/>
          </a:p>
          <a:p>
            <a:r>
              <a:rPr lang="da-DK" b="1" dirty="0"/>
              <a:t>Reguleringsordningen: </a:t>
            </a:r>
            <a:r>
              <a:rPr lang="da-DK" b="0" dirty="0"/>
              <a:t>Sikrer en parallelitet med lønudviklingen på det private arbejdsmarked.</a:t>
            </a:r>
          </a:p>
          <a:p>
            <a:endParaRPr lang="da-DK" b="0" dirty="0"/>
          </a:p>
          <a:p>
            <a:r>
              <a:rPr lang="da-DK" b="1" dirty="0"/>
              <a:t>Kompetencefonden fortsætter: </a:t>
            </a:r>
            <a:r>
              <a:rPr lang="da-DK" b="0" dirty="0"/>
              <a:t>Blev etableret ved OK18 – mange socialrådgivere har søgt og fået midler til individuel kompetenceudvikling.</a:t>
            </a:r>
          </a:p>
          <a:p>
            <a:endParaRPr lang="da-DK" b="0" dirty="0"/>
          </a:p>
          <a:p>
            <a:r>
              <a:rPr lang="da-DK" b="1" dirty="0"/>
              <a:t>Seniorbonus</a:t>
            </a:r>
            <a:r>
              <a:rPr lang="da-DK" b="0" dirty="0"/>
              <a:t> på 0,8 % - kan efter eget ønske veksles til frihed (op til 2 dage), løn eller ekstra pensionsindbetaling fra det kalenderår man fylder 62. Aftalen træder i kraft 1. april 2022 og er et supplement til de allerede eksisterende seniormuligheder</a:t>
            </a:r>
          </a:p>
          <a:p>
            <a:endParaRPr lang="da-DK" b="0" dirty="0"/>
          </a:p>
          <a:p>
            <a:r>
              <a:rPr lang="da-DK" b="1" dirty="0"/>
              <a:t>TR:</a:t>
            </a:r>
            <a:r>
              <a:rPr lang="da-DK" b="0" dirty="0"/>
              <a:t> TR har den nødvendige tid til opgaven, men nu er det præciseret, at TR og leder skal drøfte reduktion i opgaver ved valg/genvalg. Godt håndtag til lokale drøftelser om TR-vilkår.</a:t>
            </a:r>
          </a:p>
          <a:p>
            <a:endParaRPr lang="da-DK" b="0" dirty="0"/>
          </a:p>
          <a:p>
            <a:r>
              <a:rPr lang="da-DK" b="1" dirty="0"/>
              <a:t>Chefer omklassificeres: </a:t>
            </a:r>
            <a:r>
              <a:rPr lang="da-DK" b="0" dirty="0"/>
              <a:t>Konkret for os handler det om et antal institutionschefer og områdechefer i Kriminalforsorgen.</a:t>
            </a:r>
          </a:p>
          <a:p>
            <a:endParaRPr lang="da-DK" b="0" dirty="0"/>
          </a:p>
          <a:p>
            <a:r>
              <a:rPr lang="da-DK" b="1" dirty="0"/>
              <a:t>Sorgorlov: </a:t>
            </a:r>
            <a:r>
              <a:rPr lang="da-DK" b="0" dirty="0"/>
              <a:t>Ret til fuld løn i op til 26 uger, hvis man mister et barn under 18 år og ret til fuld løn i 14 uger, hvis man bortadopterer et barn inden den 32. uge</a:t>
            </a:r>
            <a:endParaRPr lang="da-DK" b="1" dirty="0"/>
          </a:p>
          <a:p>
            <a:endParaRPr lang="da-DK" b="0" dirty="0"/>
          </a:p>
          <a:p>
            <a:r>
              <a:rPr lang="da-DK" sz="1200" b="1" dirty="0">
                <a:effectLst/>
                <a:latin typeface="Calibri Light" panose="020F0302020204030204" pitchFamily="34" charset="0"/>
                <a:ea typeface="Times New Roman" panose="02020603050405020304" pitchFamily="18" charset="0"/>
                <a:cs typeface="Times New Roman" panose="02020603050405020304" pitchFamily="18" charset="0"/>
              </a:rPr>
              <a:t>Ingen organisationsmidler: </a:t>
            </a:r>
            <a:r>
              <a:rPr lang="da-DK" sz="1200" dirty="0">
                <a:effectLst/>
                <a:latin typeface="Calibri Light" panose="020F0302020204030204" pitchFamily="34" charset="0"/>
                <a:ea typeface="Times New Roman" panose="02020603050405020304" pitchFamily="18" charset="0"/>
                <a:cs typeface="Times New Roman" panose="02020603050405020304" pitchFamily="18" charset="0"/>
              </a:rPr>
              <a:t>Det lykkedes desværre ikke at få en pulje til organisationsforhandlinger. Det betyder, at der ikke har været forhandlet om særlige vilkår for vores medlemmer på ”Organisationsaftalen for socialrådgivere i staten”. </a:t>
            </a:r>
            <a:endParaRPr lang="da-DK" sz="12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da-DK" dirty="0"/>
          </a:p>
          <a:p>
            <a:endParaRPr lang="da-DK" dirty="0">
              <a:solidFill>
                <a:srgbClr val="FF0000"/>
              </a:solidFill>
            </a:endParaRPr>
          </a:p>
          <a:p>
            <a:endParaRPr lang="da-DK" dirty="0">
              <a:solidFill>
                <a:srgbClr val="FF0000"/>
              </a:solidFill>
            </a:endParaRPr>
          </a:p>
          <a:p>
            <a:endParaRPr lang="da-DK" b="0" dirty="0"/>
          </a:p>
          <a:p>
            <a:endParaRPr lang="da-DK" b="0" dirty="0"/>
          </a:p>
          <a:p>
            <a:endParaRPr lang="da-DK" b="1" dirty="0"/>
          </a:p>
          <a:p>
            <a:endParaRPr lang="da-DK" dirty="0"/>
          </a:p>
        </p:txBody>
      </p:sp>
      <p:sp>
        <p:nvSpPr>
          <p:cNvPr id="4" name="Pladsholder til slidenummer 3"/>
          <p:cNvSpPr>
            <a:spLocks noGrp="1"/>
          </p:cNvSpPr>
          <p:nvPr>
            <p:ph type="sldNum" sz="quarter" idx="5"/>
          </p:nvPr>
        </p:nvSpPr>
        <p:spPr/>
        <p:txBody>
          <a:bodyPr/>
          <a:lstStyle/>
          <a:p>
            <a:fld id="{423CB6AC-B07A-4C60-85A6-29AF02BC2217}" type="slidenum">
              <a:rPr lang="da-DK" smtClean="0"/>
              <a:t>5</a:t>
            </a:fld>
            <a:endParaRPr lang="da-DK"/>
          </a:p>
        </p:txBody>
      </p:sp>
    </p:spTree>
    <p:extLst>
      <p:ext uri="{BB962C8B-B14F-4D97-AF65-F5344CB8AC3E}">
        <p14:creationId xmlns:p14="http://schemas.microsoft.com/office/powerpoint/2010/main" val="2289501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Når der ikke er organisationsmidler, kan vi ikke aftale forbedringer der koster noget. DS havde kun stillet krav til omkostningskrævende forbedringer f.eks. højere løn, så derfor afstod begge parter fra at forhandle denne aftale</a:t>
            </a:r>
          </a:p>
        </p:txBody>
      </p:sp>
      <p:sp>
        <p:nvSpPr>
          <p:cNvPr id="4" name="Pladsholder til slidenummer 3"/>
          <p:cNvSpPr>
            <a:spLocks noGrp="1"/>
          </p:cNvSpPr>
          <p:nvPr>
            <p:ph type="sldNum" sz="quarter" idx="5"/>
          </p:nvPr>
        </p:nvSpPr>
        <p:spPr/>
        <p:txBody>
          <a:bodyPr/>
          <a:lstStyle/>
          <a:p>
            <a:fld id="{9E96BDAB-29ED-4013-A86D-A974FFC9FEAB}" type="slidenum">
              <a:rPr lang="da-DK" smtClean="0"/>
              <a:t>6</a:t>
            </a:fld>
            <a:endParaRPr lang="da-DK"/>
          </a:p>
        </p:txBody>
      </p:sp>
    </p:spTree>
    <p:extLst>
      <p:ext uri="{BB962C8B-B14F-4D97-AF65-F5344CB8AC3E}">
        <p14:creationId xmlns:p14="http://schemas.microsoft.com/office/powerpoint/2010/main" val="584903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Arbejdstidsaftale</a:t>
            </a:r>
            <a:r>
              <a:rPr lang="da-DK" dirty="0"/>
              <a:t>: Underviserne på sosu-skolerne har været omfattet af Lov 409 siden konflikten i 2013. Nu er der endelig igen en AFTALE om arbejdstid. Aftalen indebærer et Samarbejdsspor og et Rettighedsspor.</a:t>
            </a:r>
          </a:p>
          <a:p>
            <a:endParaRPr lang="da-DK" dirty="0"/>
          </a:p>
          <a:p>
            <a:r>
              <a:rPr lang="da-DK" dirty="0"/>
              <a:t>Der skal være et langt større transparens i planlægningen af arbejdstiden og fordelingen af opgaver, opgaveoversigten for den enkelte lærer skal indeholde estimeret tid til individuel forberedelse samt kommende opgaver af et vist omfang. Opgaveoversigten skal udleveres senest 5 uger før normperioden. Årsnorm, men den præsterede arbejdstid opgøres hver tredje måned.</a:t>
            </a:r>
          </a:p>
          <a:p>
            <a:endParaRPr lang="da-DK" dirty="0"/>
          </a:p>
          <a:p>
            <a:r>
              <a:rPr lang="da-DK" dirty="0"/>
              <a:t>Særligt fokus på nyansatte lærere</a:t>
            </a:r>
          </a:p>
          <a:p>
            <a:endParaRPr lang="da-DK" b="1" dirty="0"/>
          </a:p>
          <a:p>
            <a:r>
              <a:rPr lang="da-DK" b="1" dirty="0"/>
              <a:t>Ret til nedsat tid </a:t>
            </a:r>
            <a:r>
              <a:rPr lang="da-DK" dirty="0"/>
              <a:t>– med fuld pensionsindbetaling</a:t>
            </a:r>
          </a:p>
          <a:p>
            <a:endParaRPr lang="da-DK" dirty="0"/>
          </a:p>
          <a:p>
            <a:r>
              <a:rPr lang="da-DK" b="1" dirty="0"/>
              <a:t>Øvrige temaer: </a:t>
            </a:r>
            <a:r>
              <a:rPr lang="da-DK" b="0" dirty="0"/>
              <a:t>forslag om, at skolerne omfattes af Forvaltningsloven, forslag om obligatorisk ikke-kronefastsat kvalifikationstillæg for pædagogisk diplom eller tilsvarende</a:t>
            </a:r>
            <a:endParaRPr lang="da-DK" b="1" dirty="0"/>
          </a:p>
        </p:txBody>
      </p:sp>
      <p:sp>
        <p:nvSpPr>
          <p:cNvPr id="4" name="Pladsholder til slidenummer 3"/>
          <p:cNvSpPr>
            <a:spLocks noGrp="1"/>
          </p:cNvSpPr>
          <p:nvPr>
            <p:ph type="sldNum" sz="quarter" idx="5"/>
          </p:nvPr>
        </p:nvSpPr>
        <p:spPr/>
        <p:txBody>
          <a:bodyPr/>
          <a:lstStyle/>
          <a:p>
            <a:fld id="{423CB6AC-B07A-4C60-85A6-29AF02BC2217}" type="slidenum">
              <a:rPr lang="da-DK" smtClean="0"/>
              <a:t>7</a:t>
            </a:fld>
            <a:endParaRPr lang="da-DK"/>
          </a:p>
        </p:txBody>
      </p:sp>
    </p:spTree>
    <p:extLst>
      <p:ext uri="{BB962C8B-B14F-4D97-AF65-F5344CB8AC3E}">
        <p14:creationId xmlns:p14="http://schemas.microsoft.com/office/powerpoint/2010/main" val="1839216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Præciseringer i undervisernes arbejdstid:</a:t>
            </a:r>
          </a:p>
          <a:p>
            <a:endParaRPr lang="da-DK" dirty="0"/>
          </a:p>
          <a:p>
            <a:r>
              <a:rPr lang="da-DK" b="1" dirty="0"/>
              <a:t>Jævn arbejdsbelastning</a:t>
            </a:r>
            <a:r>
              <a:rPr lang="da-DK" dirty="0"/>
              <a:t>: Man har årsnorm – 1924 timer, men timeforbruget skal fremover godkendes hvert kvartal af lederen, giver mulighed for en drøftelse af den aktuelle arbejdsbelastning og mulighed for at udligne i den kommende periode.</a:t>
            </a:r>
          </a:p>
          <a:p>
            <a:endParaRPr lang="da-DK" dirty="0"/>
          </a:p>
          <a:p>
            <a:r>
              <a:rPr lang="da-DK" b="1" dirty="0"/>
              <a:t>Åbenhed og transparens</a:t>
            </a:r>
            <a:r>
              <a:rPr lang="da-DK" dirty="0"/>
              <a:t>: Drøfte sammenhængen mellem ressourcer og opgaver ved normperiodens start med leder. TR får indsigt i det samlede tidsforbrug og ledelsens planlægningstal og dermed mulighed for at følge med i den samlede belastning og prioritering.</a:t>
            </a:r>
          </a:p>
        </p:txBody>
      </p:sp>
      <p:sp>
        <p:nvSpPr>
          <p:cNvPr id="4" name="Pladsholder til slidenummer 3"/>
          <p:cNvSpPr>
            <a:spLocks noGrp="1"/>
          </p:cNvSpPr>
          <p:nvPr>
            <p:ph type="sldNum" sz="quarter" idx="5"/>
          </p:nvPr>
        </p:nvSpPr>
        <p:spPr/>
        <p:txBody>
          <a:bodyPr/>
          <a:lstStyle/>
          <a:p>
            <a:fld id="{423CB6AC-B07A-4C60-85A6-29AF02BC2217}" type="slidenum">
              <a:rPr lang="da-DK" smtClean="0"/>
              <a:t>8</a:t>
            </a:fld>
            <a:endParaRPr lang="da-DK"/>
          </a:p>
        </p:txBody>
      </p:sp>
    </p:spTree>
    <p:extLst>
      <p:ext uri="{BB962C8B-B14F-4D97-AF65-F5344CB8AC3E}">
        <p14:creationId xmlns:p14="http://schemas.microsoft.com/office/powerpoint/2010/main" val="2742715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nSpc>
                <a:spcPts val="1300"/>
              </a:lnSpc>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Det samlede statslige forlig lever op til DS vigtigste målsætninger ved OK21 ved at: </a:t>
            </a:r>
          </a:p>
          <a:p>
            <a:pPr marL="342900" lvl="0" indent="-342900">
              <a:lnSpc>
                <a:spcPts val="1300"/>
              </a:lnSpc>
              <a:buFont typeface="Symbol" panose="05050102010706020507" pitchFamily="18" charset="2"/>
              <a:buChar char=""/>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sikre reallønnen for alle socialrådgivere gennem generelle lønstigninger, </a:t>
            </a:r>
          </a:p>
          <a:p>
            <a:pPr marL="342900" lvl="0" indent="-342900">
              <a:lnSpc>
                <a:spcPts val="1300"/>
              </a:lnSpc>
              <a:buFont typeface="Symbol" panose="05050102010706020507" pitchFamily="18" charset="2"/>
              <a:buChar char=""/>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Indførelsen af seniorbonus</a:t>
            </a:r>
          </a:p>
          <a:p>
            <a:pPr marL="342900" lvl="0" indent="-342900">
              <a:lnSpc>
                <a:spcPts val="1300"/>
              </a:lnSpc>
              <a:buFont typeface="Symbol" panose="05050102010706020507" pitchFamily="18" charset="2"/>
              <a:buChar char=""/>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Sikre en AFTALE om arbejdstid for underviserne på sosu-skolerne</a:t>
            </a:r>
          </a:p>
          <a:p>
            <a:pPr marL="342900" lvl="0" indent="-342900">
              <a:lnSpc>
                <a:spcPts val="1300"/>
              </a:lnSpc>
              <a:buFont typeface="Symbol" panose="05050102010706020507" pitchFamily="18" charset="2"/>
              <a:buChar char=""/>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Sikre præciseringer på arbejdstid for undervisere på Professionshøjskolerne</a:t>
            </a:r>
          </a:p>
          <a:p>
            <a:pPr>
              <a:lnSpc>
                <a:spcPts val="1300"/>
              </a:lnSpc>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 </a:t>
            </a:r>
          </a:p>
          <a:p>
            <a:pPr>
              <a:lnSpc>
                <a:spcPts val="1300"/>
              </a:lnSpc>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Det er derudover væsentligt, at reguleringsordningen fortsætter. Det indebærer, at hvis lønudviklingen på det private arbejdsmarked tager fart i løbet af perioden, vil lønnen for de kommunalt ansatte socialrådgivere følge med. </a:t>
            </a:r>
          </a:p>
          <a:p>
            <a:pPr>
              <a:lnSpc>
                <a:spcPts val="1300"/>
              </a:lnSpc>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 </a:t>
            </a:r>
          </a:p>
          <a:p>
            <a:pPr>
              <a:lnSpc>
                <a:spcPts val="1300"/>
              </a:lnSpc>
            </a:pPr>
            <a:r>
              <a:rPr lang="da-DK" sz="1800" dirty="0">
                <a:effectLst/>
                <a:latin typeface="Verdana" panose="020B0604030504040204" pitchFamily="34" charset="0"/>
                <a:ea typeface="Times New Roman" panose="02020603050405020304" pitchFamily="18" charset="0"/>
                <a:cs typeface="Times New Roman" panose="02020603050405020304" pitchFamily="18" charset="0"/>
              </a:rPr>
              <a:t>Forliget indeholder desuden andre positive elementer såsom forbedringen for sorgorlov og videreførelse af kompetencefonden.</a:t>
            </a:r>
          </a:p>
          <a:p>
            <a:pPr>
              <a:lnSpc>
                <a:spcPts val="1300"/>
              </a:lnSpc>
            </a:pPr>
            <a:endParaRPr lang="da-DK" sz="1800" dirty="0">
              <a:effectLst/>
              <a:latin typeface="Verdana" panose="020B0604030504040204" pitchFamily="34" charset="0"/>
              <a:ea typeface="Times New Roman" panose="02020603050405020304" pitchFamily="18"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715E2991-3BE9-458E-9F41-3B241BFB9D7F}" type="slidenum">
              <a:rPr lang="da-DK" smtClean="0"/>
              <a:t>9</a:t>
            </a:fld>
            <a:endParaRPr lang="da-DK"/>
          </a:p>
        </p:txBody>
      </p:sp>
    </p:spTree>
    <p:extLst>
      <p:ext uri="{BB962C8B-B14F-4D97-AF65-F5344CB8AC3E}">
        <p14:creationId xmlns:p14="http://schemas.microsoft.com/office/powerpoint/2010/main" val="2361487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 typeface="Arial" panose="020B0604020202020204" pitchFamily="34" charset="0"/>
              <a:buChar char="•"/>
            </a:pPr>
            <a:r>
              <a:rPr lang="da-DK" dirty="0"/>
              <a:t>Offentlige OK-forlig godkendes ved urafstemning- på statens område er der 4 uger til organisationsforhandlinger EFTER CFU-forliget. Dette 4-ugers vindue lukker den 15. marts og den 16. marts tager CO10’s Repræsentantskab stilling til om de kan anbefale forligene og derefter starter urafstemningen på det statslige område – lidt forskudt for den kommunale/regionale afstemning, der starter den 10. marts</a:t>
            </a:r>
          </a:p>
          <a:p>
            <a:endParaRPr lang="da-DK" dirty="0"/>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da-DK" sz="1200" kern="1200" dirty="0">
                <a:solidFill>
                  <a:schemeClr val="tx1"/>
                </a:solidFill>
                <a:latin typeface="+mn-lt"/>
                <a:ea typeface="+mn-ea"/>
                <a:cs typeface="+mn-cs"/>
              </a:rPr>
              <a:t>HB anbefaler et ja, men uanset hvad man har tænkt sig at stemme, er det vigtigt at stemme. </a:t>
            </a:r>
          </a:p>
          <a:p>
            <a:pPr marL="171450" indent="-171450" algn="l" defTabSz="914400" rtl="0" eaLnBrk="1" latinLnBrk="0" hangingPunct="1">
              <a:lnSpc>
                <a:spcPct val="107000"/>
              </a:lnSpc>
              <a:spcAft>
                <a:spcPts val="800"/>
              </a:spcAft>
              <a:buFont typeface="Arial" panose="020B0604020202020204" pitchFamily="34" charset="0"/>
              <a:buChar char="•"/>
            </a:pPr>
            <a:endParaRPr lang="da-DK" sz="1200" kern="1200" dirty="0">
              <a:solidFill>
                <a:schemeClr val="tx1"/>
              </a:solidFill>
              <a:latin typeface="+mn-lt"/>
              <a:ea typeface="+mn-ea"/>
              <a:cs typeface="+mn-cs"/>
            </a:endParaRPr>
          </a:p>
          <a:p>
            <a:pPr marL="171450" indent="-171450" algn="l" defTabSz="914400" rtl="0" eaLnBrk="1" latinLnBrk="0" hangingPunct="1">
              <a:lnSpc>
                <a:spcPct val="107000"/>
              </a:lnSpc>
              <a:spcAft>
                <a:spcPts val="800"/>
              </a:spcAft>
              <a:buFont typeface="Arial" panose="020B0604020202020204" pitchFamily="34" charset="0"/>
              <a:buChar char="•"/>
            </a:pPr>
            <a:r>
              <a:rPr lang="da-DK" sz="1200" kern="1200" dirty="0">
                <a:solidFill>
                  <a:schemeClr val="tx1"/>
                </a:solidFill>
                <a:latin typeface="+mn-lt"/>
                <a:ea typeface="+mn-ea"/>
                <a:cs typeface="+mn-cs"/>
              </a:rPr>
              <a:t>Vi har brug for jeres indsats igen – Det er jer, der kan få kollegerne til at stemme. </a:t>
            </a:r>
          </a:p>
          <a:p>
            <a:endParaRPr lang="da-DK" b="1" dirty="0"/>
          </a:p>
          <a:p>
            <a:r>
              <a:rPr lang="da-DK" b="1" dirty="0"/>
              <a:t>Klubmøder</a:t>
            </a:r>
          </a:p>
          <a:p>
            <a:pPr marL="171450" indent="-171450">
              <a:buFont typeface="Arial" panose="020B0604020202020204" pitchFamily="34" charset="0"/>
              <a:buChar char="•"/>
            </a:pPr>
            <a:r>
              <a:rPr lang="da-DK" dirty="0"/>
              <a:t>Opfordre til at stemme på klubmødet – klubmødet som valgfest?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a-DK" b="0" dirty="0"/>
              <a:t>informationsmateriale om forliget kommer pr. mail, lige som det plejer, og kan findes på hjemmesiden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dirty="0"/>
              <a:t> www.socialraadgiverne.dk/OK21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da-DK" b="0" dirty="0"/>
          </a:p>
          <a:p>
            <a:pPr marL="171450" indent="-171450">
              <a:buFont typeface="Arial" panose="020B0604020202020204" pitchFamily="34" charset="0"/>
              <a:buChar char="•"/>
            </a:pPr>
            <a:endParaRPr lang="da-DK" dirty="0"/>
          </a:p>
          <a:p>
            <a:pPr marL="0" indent="0">
              <a:buFont typeface="Arial" panose="020B0604020202020204" pitchFamily="34" charset="0"/>
              <a:buNone/>
            </a:pPr>
            <a:r>
              <a:rPr lang="da-DK" b="1" dirty="0"/>
              <a:t>Der stemmes digitalt</a:t>
            </a:r>
          </a:p>
          <a:p>
            <a:pPr marL="171450" indent="-171450">
              <a:buFont typeface="Arial" panose="020B0604020202020204" pitchFamily="34" charset="0"/>
              <a:buChar char="•"/>
            </a:pPr>
            <a:r>
              <a:rPr lang="da-DK" b="0" dirty="0"/>
              <a:t>Husk at tjekke, om dine oplysninger er korrekte – mailen er vigtig. </a:t>
            </a:r>
          </a:p>
          <a:p>
            <a:pPr marL="171450" indent="-171450">
              <a:buFont typeface="Arial" panose="020B0604020202020204" pitchFamily="34" charset="0"/>
              <a:buChar char="•"/>
            </a:pPr>
            <a:r>
              <a:rPr lang="da-DK" b="0" dirty="0"/>
              <a:t>Hvis ikke du har mail, kan du stemme på hjemmesiden via </a:t>
            </a:r>
            <a:r>
              <a:rPr lang="da-DK" b="0" dirty="0" err="1"/>
              <a:t>NemId</a:t>
            </a:r>
            <a:r>
              <a:rPr lang="da-DK" b="0" dirty="0"/>
              <a:t>.</a:t>
            </a:r>
          </a:p>
          <a:p>
            <a:pPr marL="171450" indent="-171450">
              <a:buFont typeface="Arial" panose="020B0604020202020204" pitchFamily="34" charset="0"/>
              <a:buChar char="•"/>
            </a:pPr>
            <a:endParaRPr lang="da-DK" b="0" dirty="0"/>
          </a:p>
          <a:p>
            <a:pPr marL="0" indent="0">
              <a:buFont typeface="Arial" panose="020B0604020202020204" pitchFamily="34" charset="0"/>
              <a:buNone/>
            </a:pPr>
            <a:endParaRPr lang="da-DK" b="0" dirty="0"/>
          </a:p>
          <a:p>
            <a:pPr marL="0" indent="0">
              <a:buFont typeface="Arial" panose="020B0604020202020204" pitchFamily="34" charset="0"/>
              <a:buNone/>
            </a:pPr>
            <a:endParaRPr lang="da-DK" b="0" dirty="0"/>
          </a:p>
        </p:txBody>
      </p:sp>
      <p:sp>
        <p:nvSpPr>
          <p:cNvPr id="4" name="Pladsholder til slidenummer 3"/>
          <p:cNvSpPr>
            <a:spLocks noGrp="1"/>
          </p:cNvSpPr>
          <p:nvPr>
            <p:ph type="sldNum" sz="quarter" idx="5"/>
          </p:nvPr>
        </p:nvSpPr>
        <p:spPr/>
        <p:txBody>
          <a:bodyPr/>
          <a:lstStyle/>
          <a:p>
            <a:fld id="{9D1FE762-C42C-47F8-A60C-27A09DF3A7CA}" type="slidenum">
              <a:rPr lang="da-DK" smtClean="0"/>
              <a:t>10</a:t>
            </a:fld>
            <a:endParaRPr lang="da-DK"/>
          </a:p>
        </p:txBody>
      </p:sp>
    </p:spTree>
    <p:extLst>
      <p:ext uri="{BB962C8B-B14F-4D97-AF65-F5344CB8AC3E}">
        <p14:creationId xmlns:p14="http://schemas.microsoft.com/office/powerpoint/2010/main" val="33224003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Der er flere oplysninger at hente på</a:t>
            </a:r>
          </a:p>
          <a:p>
            <a:endParaRPr lang="da-DK" dirty="0"/>
          </a:p>
          <a:p>
            <a:r>
              <a:rPr lang="da-DK" dirty="0"/>
              <a:t>www.socialraadgiverne.dk/OK21</a:t>
            </a:r>
          </a:p>
          <a:p>
            <a:endParaRPr lang="da-DK" dirty="0"/>
          </a:p>
          <a:p>
            <a:r>
              <a:rPr lang="da-DK" dirty="0"/>
              <a:t>Eller hos din regionsformand eller konsulent. </a:t>
            </a:r>
          </a:p>
        </p:txBody>
      </p:sp>
      <p:sp>
        <p:nvSpPr>
          <p:cNvPr id="4" name="Pladsholder til slidenummer 3"/>
          <p:cNvSpPr>
            <a:spLocks noGrp="1"/>
          </p:cNvSpPr>
          <p:nvPr>
            <p:ph type="sldNum" sz="quarter" idx="5"/>
          </p:nvPr>
        </p:nvSpPr>
        <p:spPr/>
        <p:txBody>
          <a:bodyPr/>
          <a:lstStyle/>
          <a:p>
            <a:fld id="{1CF0964E-7B53-43FB-B7F7-E64712CE037F}" type="slidenum">
              <a:rPr lang="da-DK" smtClean="0"/>
              <a:t>11</a:t>
            </a:fld>
            <a:endParaRPr lang="da-DK"/>
          </a:p>
        </p:txBody>
      </p:sp>
    </p:spTree>
    <p:extLst>
      <p:ext uri="{BB962C8B-B14F-4D97-AF65-F5344CB8AC3E}">
        <p14:creationId xmlns:p14="http://schemas.microsoft.com/office/powerpoint/2010/main" val="25454507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6D3CC947-25BE-47AC-98C8-DA9E0FA641E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75856" y="2492896"/>
            <a:ext cx="3010754" cy="136815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022400" y="1123200"/>
            <a:ext cx="7850187" cy="4363200"/>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sp>
        <p:nvSpPr>
          <p:cNvPr id="5" name="Title 4"/>
          <p:cNvSpPr>
            <a:spLocks noGrp="1"/>
          </p:cNvSpPr>
          <p:nvPr>
            <p:ph type="title"/>
          </p:nvPr>
        </p:nvSpPr>
        <p:spPr/>
        <p:txBody>
          <a:bodyPr/>
          <a:lstStyle/>
          <a:p>
            <a:r>
              <a:rPr lang="da-DK"/>
              <a:t>Klik for at redigere titeltypografien i masteren</a:t>
            </a:r>
          </a:p>
        </p:txBody>
      </p:sp>
      <p:pic>
        <p:nvPicPr>
          <p:cNvPr id="8" name="Billede 7">
            <a:extLst>
              <a:ext uri="{FF2B5EF4-FFF2-40B4-BE49-F238E27FC236}">
                <a16:creationId xmlns:a16="http://schemas.microsoft.com/office/drawing/2014/main" id="{274C7C57-BD78-48EC-9CF1-08A31A64E4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20272" y="5642630"/>
            <a:ext cx="1497059" cy="680296"/>
          </a:xfrm>
          <a:prstGeom prst="rect">
            <a:avLst/>
          </a:prstGeom>
        </p:spPr>
      </p:pic>
    </p:spTree>
    <p:extLst>
      <p:ext uri="{BB962C8B-B14F-4D97-AF65-F5344CB8AC3E}">
        <p14:creationId xmlns:p14="http://schemas.microsoft.com/office/powerpoint/2010/main" val="3560786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Brugerdefineret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titeltypografien i masteren</a:t>
            </a:r>
          </a:p>
        </p:txBody>
      </p:sp>
      <p:sp>
        <p:nvSpPr>
          <p:cNvPr id="4" name="Pladsholder til indhold 3"/>
          <p:cNvSpPr>
            <a:spLocks noGrp="1"/>
          </p:cNvSpPr>
          <p:nvPr>
            <p:ph sz="quarter" idx="10"/>
          </p:nvPr>
        </p:nvSpPr>
        <p:spPr>
          <a:xfrm>
            <a:off x="1143000" y="1828800"/>
            <a:ext cx="7086600" cy="3810000"/>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5417759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pdf"/><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43608" y="274638"/>
            <a:ext cx="7859216" cy="706090"/>
          </a:xfrm>
          <a:prstGeom prst="rect">
            <a:avLst/>
          </a:prstGeom>
        </p:spPr>
        <p:txBody>
          <a:bodyPr vert="horz" lIns="91440" tIns="45720" rIns="91440" bIns="45720" rtlCol="0" anchor="ctr">
            <a:normAutofit/>
          </a:bodyPr>
          <a:lstStyle/>
          <a:p>
            <a:r>
              <a:rPr lang="da-DK"/>
              <a:t>Klik for at redigere titeltypografien i masteren</a:t>
            </a:r>
            <a:endParaRPr lang="da-DK" dirty="0"/>
          </a:p>
        </p:txBody>
      </p:sp>
      <p:sp>
        <p:nvSpPr>
          <p:cNvPr id="3" name="Text Placeholder 2"/>
          <p:cNvSpPr>
            <a:spLocks noGrp="1"/>
          </p:cNvSpPr>
          <p:nvPr>
            <p:ph type="body" idx="1"/>
          </p:nvPr>
        </p:nvSpPr>
        <p:spPr>
          <a:xfrm>
            <a:off x="1022920" y="1124745"/>
            <a:ext cx="7869560" cy="4514056"/>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da-DK" dirty="0"/>
          </a:p>
        </p:txBody>
      </p:sp>
      <p:cxnSp>
        <p:nvCxnSpPr>
          <p:cNvPr id="6" name="Lige forbindelse 5"/>
          <p:cNvCxnSpPr/>
          <p:nvPr userDrawn="1"/>
        </p:nvCxnSpPr>
        <p:spPr>
          <a:xfrm rot="16200000" flipH="1">
            <a:off x="-2169716" y="2858690"/>
            <a:ext cx="5712620" cy="4"/>
          </a:xfrm>
          <a:prstGeom prst="line">
            <a:avLst/>
          </a:prstGeom>
          <a:ln w="228600" cap="flat" cmpd="sng" algn="ctr">
            <a:solidFill>
              <a:srgbClr val="E76C55"/>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pic>
        <p:nvPicPr>
          <p:cNvPr id="7" name="Billede 6"/>
          <p:cNvPicPr>
            <a:picLocks noChangeAspect="1"/>
          </p:cNvPicPr>
          <p:nvPr userDrawn="1"/>
        </p:nvPicPr>
        <mc:AlternateContent xmlns:mc="http://schemas.openxmlformats.org/markup-compatibility/2006">
          <mc:Choice xmlns="" xmlns:mv="urn:schemas-microsoft-com:mac:vml" xmlns:ma="http://schemas.microsoft.com/office/mac/drawingml/2008/main" Requires="ma">
            <p:blipFill>
              <a:blip r:embed="rId5"/>
              <a:stretch>
                <a:fillRect/>
              </a:stretch>
            </p:blipFill>
          </mc:Choice>
          <mc:Fallback>
            <p:blipFill>
              <a:blip r:embed="rId6"/>
              <a:stretch>
                <a:fillRect/>
              </a:stretch>
            </p:blipFill>
          </mc:Fallback>
        </mc:AlternateContent>
        <p:spPr>
          <a:xfrm>
            <a:off x="508000" y="5892800"/>
            <a:ext cx="2159000" cy="406400"/>
          </a:xfrm>
          <a:prstGeom prst="rect">
            <a:avLst/>
          </a:prstGeom>
        </p:spPr>
      </p:pic>
    </p:spTree>
    <p:extLst>
      <p:ext uri="{BB962C8B-B14F-4D97-AF65-F5344CB8AC3E}">
        <p14:creationId xmlns:p14="http://schemas.microsoft.com/office/powerpoint/2010/main" val="3014497229"/>
      </p:ext>
    </p:extLst>
  </p:cSld>
  <p:clrMap bg1="lt1" tx1="dk1" bg2="lt2" tx2="dk2" accent1="accent1" accent2="accent2" accent3="accent3" accent4="accent4" accent5="accent5" accent6="accent6" hlink="hlink" folHlink="folHlink"/>
  <p:sldLayoutIdLst>
    <p:sldLayoutId id="2147483659" r:id="rId1"/>
    <p:sldLayoutId id="2147483658" r:id="rId2"/>
    <p:sldLayoutId id="2147483660" r:id="rId3"/>
  </p:sldLayoutIdLst>
  <p:txStyles>
    <p:titleStyle>
      <a:lvl1pPr algn="l" defTabSz="914400" rtl="0" eaLnBrk="1" latinLnBrk="0" hangingPunct="1">
        <a:spcBef>
          <a:spcPct val="0"/>
        </a:spcBef>
        <a:buNone/>
        <a:defRPr sz="3600" b="1" kern="1200">
          <a:solidFill>
            <a:schemeClr val="tx1"/>
          </a:solidFill>
          <a:latin typeface="Verdana" pitchFamily="34" charset="0"/>
          <a:ea typeface="Verdana" pitchFamily="34" charset="0"/>
          <a:cs typeface="Verdana" pitchFamily="34" charset="0"/>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68F2A24A-E352-4583-9FA3-EC7C71A55A63}"/>
              </a:ext>
            </a:extLst>
          </p:cNvPr>
          <p:cNvSpPr txBox="1"/>
          <p:nvPr/>
        </p:nvSpPr>
        <p:spPr>
          <a:xfrm>
            <a:off x="3347864" y="4221088"/>
            <a:ext cx="3168352" cy="584775"/>
          </a:xfrm>
          <a:prstGeom prst="rect">
            <a:avLst/>
          </a:prstGeom>
          <a:noFill/>
        </p:spPr>
        <p:txBody>
          <a:bodyPr wrap="square" rtlCol="0">
            <a:spAutoFit/>
          </a:bodyPr>
          <a:lstStyle/>
          <a:p>
            <a:r>
              <a:rPr lang="da-DK" sz="3200" dirty="0"/>
              <a:t>STATEN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7BCBAC9-142E-4D52-9B17-157B2AC2803B}"/>
              </a:ext>
            </a:extLst>
          </p:cNvPr>
          <p:cNvSpPr>
            <a:spLocks noGrp="1"/>
          </p:cNvSpPr>
          <p:nvPr>
            <p:ph type="title"/>
          </p:nvPr>
        </p:nvSpPr>
        <p:spPr>
          <a:xfrm>
            <a:off x="254849" y="188640"/>
            <a:ext cx="8431951" cy="864096"/>
          </a:xfrm>
        </p:spPr>
        <p:txBody>
          <a:bodyPr/>
          <a:lstStyle/>
          <a:p>
            <a:pPr algn="ctr"/>
            <a:r>
              <a:rPr lang="en-US" dirty="0" err="1"/>
              <a:t>Lidt</a:t>
            </a:r>
            <a:r>
              <a:rPr lang="en-US" dirty="0"/>
              <a:t> om zoom</a:t>
            </a:r>
          </a:p>
        </p:txBody>
      </p:sp>
      <p:sp>
        <p:nvSpPr>
          <p:cNvPr id="8" name="Content Placeholder 2">
            <a:extLst>
              <a:ext uri="{FF2B5EF4-FFF2-40B4-BE49-F238E27FC236}">
                <a16:creationId xmlns:a16="http://schemas.microsoft.com/office/drawing/2014/main" id="{EF2B33E6-D36A-4660-9D90-6C0DE25C9A7F}"/>
              </a:ext>
            </a:extLst>
          </p:cNvPr>
          <p:cNvSpPr>
            <a:spLocks noGrp="1"/>
          </p:cNvSpPr>
          <p:nvPr>
            <p:ph sz="quarter" idx="10"/>
          </p:nvPr>
        </p:nvSpPr>
        <p:spPr>
          <a:xfrm>
            <a:off x="1691680" y="1052736"/>
            <a:ext cx="7288647" cy="4752528"/>
          </a:xfrm>
        </p:spPr>
        <p:txBody>
          <a:bodyPr>
            <a:normAutofit/>
          </a:bodyPr>
          <a:lstStyle/>
          <a:p>
            <a:pPr marL="0" marR="0" lvl="0" indent="0" algn="l" defTabSz="457200" rtl="0" eaLnBrk="1" fontAlgn="base" latinLnBrk="0" hangingPunct="1">
              <a:lnSpc>
                <a:spcPct val="100000"/>
              </a:lnSpc>
              <a:spcBef>
                <a:spcPct val="20000"/>
              </a:spcBef>
              <a:spcAft>
                <a:spcPts val="600"/>
              </a:spcAft>
              <a:buClr>
                <a:srgbClr val="DB538E"/>
              </a:buClr>
              <a:buSzTx/>
              <a:buFont typeface="Arial" pitchFamily="34" charset="0"/>
              <a:buNone/>
              <a:tabLst/>
              <a:defRPr/>
            </a:pP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Det kan se lidt forskelligt ud på computer og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Ipad</a:t>
            </a:r>
            <a:r>
              <a:rPr lang="da-DK" sz="1600" dirty="0">
                <a:solidFill>
                  <a:prstClr val="black"/>
                </a:solidFill>
              </a:rPr>
              <a:t>.</a:t>
            </a:r>
          </a:p>
          <a:p>
            <a:pPr marL="0" marR="0" lvl="0" indent="0" algn="l" defTabSz="457200" rtl="0" eaLnBrk="1" fontAlgn="base" latinLnBrk="0" hangingPunct="1">
              <a:lnSpc>
                <a:spcPct val="100000"/>
              </a:lnSpc>
              <a:spcBef>
                <a:spcPct val="20000"/>
              </a:spcBef>
              <a:spcAft>
                <a:spcPts val="600"/>
              </a:spcAft>
              <a:buClr>
                <a:srgbClr val="DB538E"/>
              </a:buClr>
              <a:buSzTx/>
              <a:buFont typeface="Arial" pitchFamily="34" charset="0"/>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Mute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unmute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Når du ikke taler skal du være på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mute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Du muter dig selv ved at trykke på mikrofonikonet i værktøjslinjen i bunden af skærmen.</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Video til/fra: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Du slår video til og fra ved at trykke på videoikonet i værktøjslinjen.</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Ræk hånden op/</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1"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Når du gerne vil have ordet skal du trykke på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lang="da-DK" sz="1600" dirty="0">
                <a:solidFill>
                  <a:prstClr val="black"/>
                </a:solidFill>
              </a:rPr>
              <a:t>T</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ryk på participants i bunden af skærmen midt for. I bunden af billedet trykker du på ikonet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raise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hand</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Husk at </a:t>
            </a:r>
            <a:r>
              <a:rPr kumimoji="0" lang="da-DK" sz="1600" b="0" i="0" u="none" strike="noStrike" kern="1200" cap="none" spc="0" normalizeH="0" baseline="0" noProof="0" dirty="0" err="1">
                <a:ln>
                  <a:noFill/>
                </a:ln>
                <a:solidFill>
                  <a:prstClr val="black"/>
                </a:solidFill>
                <a:effectLst/>
                <a:uLnTx/>
                <a:uFillTx/>
                <a:latin typeface="Guardian Sans Light"/>
                <a:ea typeface="ＭＳ Ｐゴシック" charset="-128"/>
              </a:rPr>
              <a:t>unmute</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rPr>
              <a:t> dig selv, når du får ordet</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a:t>
            </a:r>
          </a:p>
          <a:p>
            <a:pPr marL="0" marR="0" lvl="0" indent="0" algn="l" defTabSz="457200" rtl="0" eaLnBrk="1" fontAlgn="base" latinLnBrk="0" hangingPunct="1">
              <a:lnSpc>
                <a:spcPct val="100000"/>
              </a:lnSpc>
              <a:spcBef>
                <a:spcPct val="20000"/>
              </a:spcBef>
              <a:spcAft>
                <a:spcPts val="600"/>
              </a:spcAft>
              <a:buClr>
                <a:srgbClr val="DB538E"/>
              </a:buClr>
              <a:buSzTx/>
              <a:buNone/>
              <a:tabLst/>
              <a:defRPr/>
            </a:pPr>
            <a:endParaRPr lang="da-DK" sz="1600" noProof="0" dirty="0">
              <a:solidFill>
                <a:prstClr val="black"/>
              </a:solidFill>
              <a:sym typeface="Wingdings" panose="05000000000000000000" pitchFamily="2" charset="2"/>
            </a:endParaRPr>
          </a:p>
          <a:p>
            <a:pPr marL="0" marR="0" lvl="0" indent="0" algn="l" defTabSz="457200" rtl="0" eaLnBrk="1" fontAlgn="base" latinLnBrk="0" hangingPunct="1">
              <a:lnSpc>
                <a:spcPct val="100000"/>
              </a:lnSpc>
              <a:spcBef>
                <a:spcPct val="20000"/>
              </a:spcBef>
              <a:spcAft>
                <a:spcPts val="600"/>
              </a:spcAft>
              <a:buClr>
                <a:srgbClr val="DB538E"/>
              </a:buClr>
              <a:buSzTx/>
              <a:buNone/>
              <a:tabLst/>
              <a:defRPr/>
            </a:pPr>
            <a:r>
              <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Reaktioner:</a:t>
            </a:r>
            <a:r>
              <a:rPr kumimoji="0" lang="da-DK" sz="1600" b="0" i="0" u="none" strike="noStrike" kern="1200" cap="none" spc="0" normalizeH="0" baseline="0" noProof="0" dirty="0">
                <a:ln>
                  <a:noFill/>
                </a:ln>
                <a:solidFill>
                  <a:prstClr val="black"/>
                </a:solidFill>
                <a:effectLst/>
                <a:uLnTx/>
                <a:uFillTx/>
                <a:latin typeface="Guardian Sans Light"/>
                <a:ea typeface="ＭＳ Ｐゴシック" charset="-128"/>
                <a:sym typeface="Wingdings" panose="05000000000000000000" pitchFamily="2" charset="2"/>
              </a:rPr>
              <a:t> Reaktionsikonet kan du bruge til at klappe og like.</a:t>
            </a:r>
            <a:endParaRPr kumimoji="0" lang="da-DK" sz="1600" b="1" i="0" u="none" strike="noStrike" kern="1200" cap="none" spc="0" normalizeH="0" baseline="0" noProof="0" dirty="0">
              <a:ln>
                <a:noFill/>
              </a:ln>
              <a:solidFill>
                <a:prstClr val="black"/>
              </a:solidFill>
              <a:effectLst/>
              <a:uLnTx/>
              <a:uFillTx/>
              <a:latin typeface="Guardian Sans Light"/>
              <a:ea typeface="ＭＳ Ｐゴシック" charset="-128"/>
            </a:endParaRPr>
          </a:p>
          <a:p>
            <a:endParaRPr lang="en-US" dirty="0"/>
          </a:p>
        </p:txBody>
      </p:sp>
      <p:pic>
        <p:nvPicPr>
          <p:cNvPr id="4" name="Billede 3">
            <a:extLst>
              <a:ext uri="{FF2B5EF4-FFF2-40B4-BE49-F238E27FC236}">
                <a16:creationId xmlns:a16="http://schemas.microsoft.com/office/drawing/2014/main" id="{EDB8608B-8065-4624-A9AF-51710E4ADBCC}"/>
              </a:ext>
            </a:extLst>
          </p:cNvPr>
          <p:cNvPicPr>
            <a:picLocks noChangeAspect="1"/>
          </p:cNvPicPr>
          <p:nvPr/>
        </p:nvPicPr>
        <p:blipFill>
          <a:blip r:embed="rId3"/>
          <a:stretch>
            <a:fillRect/>
          </a:stretch>
        </p:blipFill>
        <p:spPr>
          <a:xfrm>
            <a:off x="927375" y="1788068"/>
            <a:ext cx="750962" cy="653334"/>
          </a:xfrm>
          <a:prstGeom prst="rect">
            <a:avLst/>
          </a:prstGeom>
        </p:spPr>
      </p:pic>
      <p:pic>
        <p:nvPicPr>
          <p:cNvPr id="7" name="Billede 6">
            <a:extLst>
              <a:ext uri="{FF2B5EF4-FFF2-40B4-BE49-F238E27FC236}">
                <a16:creationId xmlns:a16="http://schemas.microsoft.com/office/drawing/2014/main" id="{A313F904-D898-4039-A8B9-404E57658770}"/>
              </a:ext>
            </a:extLst>
          </p:cNvPr>
          <p:cNvPicPr>
            <a:picLocks noChangeAspect="1"/>
          </p:cNvPicPr>
          <p:nvPr/>
        </p:nvPicPr>
        <p:blipFill>
          <a:blip r:embed="rId4"/>
          <a:stretch>
            <a:fillRect/>
          </a:stretch>
        </p:blipFill>
        <p:spPr>
          <a:xfrm>
            <a:off x="883850" y="2807689"/>
            <a:ext cx="794487" cy="539778"/>
          </a:xfrm>
          <a:prstGeom prst="rect">
            <a:avLst/>
          </a:prstGeom>
        </p:spPr>
      </p:pic>
      <p:pic>
        <p:nvPicPr>
          <p:cNvPr id="10" name="Billede 9">
            <a:extLst>
              <a:ext uri="{FF2B5EF4-FFF2-40B4-BE49-F238E27FC236}">
                <a16:creationId xmlns:a16="http://schemas.microsoft.com/office/drawing/2014/main" id="{2270EFAB-D6F5-4570-9C88-04274B1C7FA1}"/>
              </a:ext>
            </a:extLst>
          </p:cNvPr>
          <p:cNvPicPr>
            <a:picLocks noChangeAspect="1"/>
          </p:cNvPicPr>
          <p:nvPr/>
        </p:nvPicPr>
        <p:blipFill>
          <a:blip r:embed="rId5"/>
          <a:stretch>
            <a:fillRect/>
          </a:stretch>
        </p:blipFill>
        <p:spPr>
          <a:xfrm>
            <a:off x="883850" y="3556448"/>
            <a:ext cx="768389" cy="808656"/>
          </a:xfrm>
          <a:prstGeom prst="rect">
            <a:avLst/>
          </a:prstGeom>
        </p:spPr>
      </p:pic>
      <p:pic>
        <p:nvPicPr>
          <p:cNvPr id="14" name="Billede 13">
            <a:extLst>
              <a:ext uri="{FF2B5EF4-FFF2-40B4-BE49-F238E27FC236}">
                <a16:creationId xmlns:a16="http://schemas.microsoft.com/office/drawing/2014/main" id="{6CE4C9B2-EE88-439A-A735-937333314DD2}"/>
              </a:ext>
            </a:extLst>
          </p:cNvPr>
          <p:cNvPicPr>
            <a:picLocks noChangeAspect="1"/>
          </p:cNvPicPr>
          <p:nvPr/>
        </p:nvPicPr>
        <p:blipFill>
          <a:blip r:embed="rId6"/>
          <a:stretch>
            <a:fillRect/>
          </a:stretch>
        </p:blipFill>
        <p:spPr>
          <a:xfrm>
            <a:off x="881675" y="4653136"/>
            <a:ext cx="763702" cy="639907"/>
          </a:xfrm>
          <a:prstGeom prst="rect">
            <a:avLst/>
          </a:prstGeom>
        </p:spPr>
      </p:pic>
    </p:spTree>
    <p:extLst>
      <p:ext uri="{BB962C8B-B14F-4D97-AF65-F5344CB8AC3E}">
        <p14:creationId xmlns:p14="http://schemas.microsoft.com/office/powerpoint/2010/main" val="2448328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7A461-06E8-42DB-9D44-2055A8B656D4}"/>
              </a:ext>
            </a:extLst>
          </p:cNvPr>
          <p:cNvSpPr>
            <a:spLocks noGrp="1"/>
          </p:cNvSpPr>
          <p:nvPr>
            <p:ph type="title"/>
          </p:nvPr>
        </p:nvSpPr>
        <p:spPr/>
        <p:txBody>
          <a:bodyPr/>
          <a:lstStyle/>
          <a:p>
            <a:r>
              <a:rPr lang="da-DK" dirty="0"/>
              <a:t>Forlig</a:t>
            </a:r>
          </a:p>
        </p:txBody>
      </p:sp>
      <p:sp>
        <p:nvSpPr>
          <p:cNvPr id="3" name="Pladsholder til indhold 2">
            <a:extLst>
              <a:ext uri="{FF2B5EF4-FFF2-40B4-BE49-F238E27FC236}">
                <a16:creationId xmlns:a16="http://schemas.microsoft.com/office/drawing/2014/main" id="{E9E1439E-9AFA-4B5C-9664-A6825F18301C}"/>
              </a:ext>
            </a:extLst>
          </p:cNvPr>
          <p:cNvSpPr>
            <a:spLocks noGrp="1"/>
          </p:cNvSpPr>
          <p:nvPr>
            <p:ph sz="quarter" idx="10"/>
          </p:nvPr>
        </p:nvSpPr>
        <p:spPr/>
        <p:txBody>
          <a:bodyPr>
            <a:normAutofit/>
          </a:bodyPr>
          <a:lstStyle/>
          <a:p>
            <a:r>
              <a:rPr lang="da-DK" sz="3200" dirty="0"/>
              <a:t>Der er både et generelt forlig – gælder alle i staten </a:t>
            </a:r>
          </a:p>
          <a:p>
            <a:r>
              <a:rPr lang="da-DK" sz="3200" dirty="0"/>
              <a:t>Og et par specielle forlig kun for socialrådgivere</a:t>
            </a:r>
          </a:p>
        </p:txBody>
      </p:sp>
    </p:spTree>
    <p:extLst>
      <p:ext uri="{BB962C8B-B14F-4D97-AF65-F5344CB8AC3E}">
        <p14:creationId xmlns:p14="http://schemas.microsoft.com/office/powerpoint/2010/main" val="156044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42EBE590-C762-4C51-BEC2-3F1EA6A51E69}"/>
              </a:ext>
            </a:extLst>
          </p:cNvPr>
          <p:cNvSpPr>
            <a:spLocks noGrp="1"/>
          </p:cNvSpPr>
          <p:nvPr>
            <p:ph type="body" sz="quarter" idx="10"/>
          </p:nvPr>
        </p:nvSpPr>
        <p:spPr/>
        <p:txBody>
          <a:bodyPr/>
          <a:lstStyle/>
          <a:p>
            <a:endParaRPr lang="da-DK"/>
          </a:p>
        </p:txBody>
      </p:sp>
      <p:sp>
        <p:nvSpPr>
          <p:cNvPr id="3" name="Titel 2">
            <a:extLst>
              <a:ext uri="{FF2B5EF4-FFF2-40B4-BE49-F238E27FC236}">
                <a16:creationId xmlns:a16="http://schemas.microsoft.com/office/drawing/2014/main" id="{C889B88B-7BB0-4114-A7A0-7B92B938B27A}"/>
              </a:ext>
            </a:extLst>
          </p:cNvPr>
          <p:cNvSpPr>
            <a:spLocks noGrp="1"/>
          </p:cNvSpPr>
          <p:nvPr>
            <p:ph type="title"/>
          </p:nvPr>
        </p:nvSpPr>
        <p:spPr/>
        <p:txBody>
          <a:bodyPr/>
          <a:lstStyle/>
          <a:p>
            <a:r>
              <a:rPr lang="da-DK" dirty="0"/>
              <a:t>Kontekst for OK21</a:t>
            </a:r>
          </a:p>
        </p:txBody>
      </p:sp>
      <p:pic>
        <p:nvPicPr>
          <p:cNvPr id="4" name="Picture 2">
            <a:extLst>
              <a:ext uri="{FF2B5EF4-FFF2-40B4-BE49-F238E27FC236}">
                <a16:creationId xmlns:a16="http://schemas.microsoft.com/office/drawing/2014/main" id="{5A0A1C5E-6E7D-4645-9058-38857706C0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124743"/>
            <a:ext cx="6840760" cy="4275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5006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a:xfrm>
            <a:off x="1022400" y="836713"/>
            <a:ext cx="7850187" cy="4464496"/>
          </a:xfrm>
        </p:spPr>
        <p:txBody>
          <a:bodyPr>
            <a:normAutofit/>
          </a:bodyPr>
          <a:lstStyle/>
          <a:p>
            <a:pPr marL="285750" indent="-285750">
              <a:buFont typeface="Arial" panose="020B0604020202020204" pitchFamily="34" charset="0"/>
              <a:buChar char="•"/>
            </a:pPr>
            <a:r>
              <a:rPr lang="da-DK" sz="3200" dirty="0"/>
              <a:t>Reallønnen er sikret</a:t>
            </a:r>
          </a:p>
          <a:p>
            <a:pPr marL="285750" indent="-285750">
              <a:buFont typeface="Arial" panose="020B0604020202020204" pitchFamily="34" charset="0"/>
              <a:buChar char="•"/>
            </a:pPr>
            <a:r>
              <a:rPr lang="da-DK" sz="3200" dirty="0"/>
              <a:t>Reguleringsordningen er bevaret</a:t>
            </a:r>
          </a:p>
          <a:p>
            <a:pPr marL="285750" indent="-285750">
              <a:buFont typeface="Arial" panose="020B0604020202020204" pitchFamily="34" charset="0"/>
              <a:buChar char="•"/>
            </a:pPr>
            <a:r>
              <a:rPr lang="da-DK" sz="3200" dirty="0"/>
              <a:t>Kompetencefonden fortsætter</a:t>
            </a:r>
          </a:p>
          <a:p>
            <a:pPr marL="285750" indent="-285750">
              <a:buFont typeface="Arial" panose="020B0604020202020204" pitchFamily="34" charset="0"/>
              <a:buChar char="•"/>
            </a:pPr>
            <a:r>
              <a:rPr lang="da-DK" sz="3200" dirty="0"/>
              <a:t>Seniorbonus indføres</a:t>
            </a:r>
          </a:p>
          <a:p>
            <a:pPr marL="285750" indent="-285750">
              <a:buFont typeface="Arial" panose="020B0604020202020204" pitchFamily="34" charset="0"/>
              <a:buChar char="•"/>
            </a:pPr>
            <a:r>
              <a:rPr lang="da-DK" sz="3200" dirty="0"/>
              <a:t>TR – drøfte reduktion i opgaver</a:t>
            </a:r>
          </a:p>
          <a:p>
            <a:pPr marL="285750" indent="-285750">
              <a:buFont typeface="Arial" panose="020B0604020202020204" pitchFamily="34" charset="0"/>
              <a:buChar char="•"/>
            </a:pPr>
            <a:r>
              <a:rPr lang="da-DK" sz="3200" dirty="0"/>
              <a:t>Sorgorlov</a:t>
            </a:r>
          </a:p>
          <a:p>
            <a:pPr marL="285750" indent="-285750">
              <a:buFont typeface="Arial" panose="020B0604020202020204" pitchFamily="34" charset="0"/>
              <a:buChar char="•"/>
            </a:pPr>
            <a:r>
              <a:rPr lang="da-DK" sz="3200" dirty="0"/>
              <a:t>Ingen organisationsmidler</a:t>
            </a:r>
          </a:p>
          <a:p>
            <a:endParaRPr lang="da-DK" sz="3200" dirty="0"/>
          </a:p>
          <a:p>
            <a:endParaRPr lang="da-DK" sz="3200" dirty="0"/>
          </a:p>
          <a:p>
            <a:endParaRPr lang="da-DK" sz="3200" dirty="0"/>
          </a:p>
          <a:p>
            <a:pPr marL="285750" indent="-285750">
              <a:buFont typeface="Arial" panose="020B0604020202020204" pitchFamily="34" charset="0"/>
              <a:buChar char="•"/>
            </a:pPr>
            <a:endParaRPr lang="da-DK" sz="3200" dirty="0"/>
          </a:p>
        </p:txBody>
      </p:sp>
      <p:sp>
        <p:nvSpPr>
          <p:cNvPr id="3" name="Titel 2"/>
          <p:cNvSpPr>
            <a:spLocks noGrp="1"/>
          </p:cNvSpPr>
          <p:nvPr>
            <p:ph type="title"/>
          </p:nvPr>
        </p:nvSpPr>
        <p:spPr>
          <a:xfrm>
            <a:off x="1043608" y="0"/>
            <a:ext cx="7859216" cy="980728"/>
          </a:xfrm>
        </p:spPr>
        <p:txBody>
          <a:bodyPr/>
          <a:lstStyle/>
          <a:p>
            <a:r>
              <a:rPr lang="da-DK" dirty="0"/>
              <a:t>De statslige forlig -CFU</a:t>
            </a:r>
          </a:p>
        </p:txBody>
      </p:sp>
      <p:pic>
        <p:nvPicPr>
          <p:cNvPr id="4" name="Picture 2">
            <a:extLst>
              <a:ext uri="{FF2B5EF4-FFF2-40B4-BE49-F238E27FC236}">
                <a16:creationId xmlns:a16="http://schemas.microsoft.com/office/drawing/2014/main" id="{9746ECB0-CF87-4FCA-8397-8FB73CB5054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4537" y="5102993"/>
            <a:ext cx="5889751" cy="70227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F07DA1D-31BE-43E0-9DD2-5EAA326966C3}"/>
              </a:ext>
            </a:extLst>
          </p:cNvPr>
          <p:cNvSpPr>
            <a:spLocks noGrp="1"/>
          </p:cNvSpPr>
          <p:nvPr>
            <p:ph type="body" sz="quarter" idx="10"/>
          </p:nvPr>
        </p:nvSpPr>
        <p:spPr/>
        <p:txBody>
          <a:bodyPr>
            <a:normAutofit/>
          </a:bodyPr>
          <a:lstStyle/>
          <a:p>
            <a:pPr marL="457200" indent="-457200">
              <a:buFont typeface="Arial" panose="020B0604020202020204" pitchFamily="34" charset="0"/>
              <a:buChar char="•"/>
            </a:pPr>
            <a:r>
              <a:rPr lang="da-DK" sz="3200" dirty="0"/>
              <a:t>Ingen organisationsmidler</a:t>
            </a:r>
          </a:p>
          <a:p>
            <a:pPr marL="457200" indent="-457200">
              <a:buFont typeface="Arial" panose="020B0604020202020204" pitchFamily="34" charset="0"/>
              <a:buChar char="•"/>
            </a:pPr>
            <a:r>
              <a:rPr lang="da-DK" sz="3200" dirty="0"/>
              <a:t>Derfor er aftalen videreført uden ændringer</a:t>
            </a:r>
          </a:p>
        </p:txBody>
      </p:sp>
      <p:sp>
        <p:nvSpPr>
          <p:cNvPr id="3" name="Titel 2">
            <a:extLst>
              <a:ext uri="{FF2B5EF4-FFF2-40B4-BE49-F238E27FC236}">
                <a16:creationId xmlns:a16="http://schemas.microsoft.com/office/drawing/2014/main" id="{1D591773-61F3-4EE1-85AE-1EE53260C732}"/>
              </a:ext>
            </a:extLst>
          </p:cNvPr>
          <p:cNvSpPr>
            <a:spLocks noGrp="1"/>
          </p:cNvSpPr>
          <p:nvPr>
            <p:ph type="title"/>
          </p:nvPr>
        </p:nvSpPr>
        <p:spPr/>
        <p:txBody>
          <a:bodyPr/>
          <a:lstStyle/>
          <a:p>
            <a:r>
              <a:rPr lang="da-DK" dirty="0"/>
              <a:t>Socialrådgivere i staten</a:t>
            </a:r>
          </a:p>
        </p:txBody>
      </p:sp>
    </p:spTree>
    <p:extLst>
      <p:ext uri="{BB962C8B-B14F-4D97-AF65-F5344CB8AC3E}">
        <p14:creationId xmlns:p14="http://schemas.microsoft.com/office/powerpoint/2010/main" val="6819969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6BF1136-F0D7-44B7-8EF2-6964AA587FF4}"/>
              </a:ext>
            </a:extLst>
          </p:cNvPr>
          <p:cNvSpPr>
            <a:spLocks noGrp="1"/>
          </p:cNvSpPr>
          <p:nvPr>
            <p:ph type="body" sz="quarter" idx="10"/>
          </p:nvPr>
        </p:nvSpPr>
        <p:spPr/>
        <p:txBody>
          <a:bodyPr>
            <a:normAutofit/>
          </a:bodyPr>
          <a:lstStyle/>
          <a:p>
            <a:pPr marL="457200" indent="-457200">
              <a:buFont typeface="Arial" panose="020B0604020202020204" pitchFamily="34" charset="0"/>
              <a:buChar char="•"/>
            </a:pPr>
            <a:r>
              <a:rPr lang="da-DK" sz="3200" dirty="0"/>
              <a:t>Arbejdstidsaftale (som en del af CFU-forliget)</a:t>
            </a:r>
          </a:p>
          <a:p>
            <a:pPr marL="457200" indent="-457200">
              <a:buFont typeface="Arial" panose="020B0604020202020204" pitchFamily="34" charset="0"/>
              <a:buChar char="•"/>
            </a:pPr>
            <a:r>
              <a:rPr lang="da-DK" sz="3200" dirty="0"/>
              <a:t>Ret til nedsat arbejdstid med 175 timer når fylder 60 år </a:t>
            </a:r>
          </a:p>
          <a:p>
            <a:pPr marL="457200" indent="-457200">
              <a:buFont typeface="Arial" panose="020B0604020202020204" pitchFamily="34" charset="0"/>
              <a:buChar char="•"/>
            </a:pPr>
            <a:r>
              <a:rPr lang="da-DK" sz="3200" dirty="0"/>
              <a:t>Øvrige temaer færdigforhandles den 4. marts</a:t>
            </a:r>
          </a:p>
        </p:txBody>
      </p:sp>
      <p:sp>
        <p:nvSpPr>
          <p:cNvPr id="3" name="Titel 2">
            <a:extLst>
              <a:ext uri="{FF2B5EF4-FFF2-40B4-BE49-F238E27FC236}">
                <a16:creationId xmlns:a16="http://schemas.microsoft.com/office/drawing/2014/main" id="{AEFAE3C3-76E3-46EC-899C-585B88D66F2E}"/>
              </a:ext>
            </a:extLst>
          </p:cNvPr>
          <p:cNvSpPr>
            <a:spLocks noGrp="1"/>
          </p:cNvSpPr>
          <p:nvPr>
            <p:ph type="title"/>
          </p:nvPr>
        </p:nvSpPr>
        <p:spPr/>
        <p:txBody>
          <a:bodyPr/>
          <a:lstStyle/>
          <a:p>
            <a:r>
              <a:rPr lang="da-DK" dirty="0"/>
              <a:t>De statslige forlig - sosu</a:t>
            </a:r>
          </a:p>
        </p:txBody>
      </p:sp>
    </p:spTree>
    <p:extLst>
      <p:ext uri="{BB962C8B-B14F-4D97-AF65-F5344CB8AC3E}">
        <p14:creationId xmlns:p14="http://schemas.microsoft.com/office/powerpoint/2010/main" val="26186653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24A1AE8-94A1-45B1-AFAB-15C1E62E1FC7}"/>
              </a:ext>
            </a:extLst>
          </p:cNvPr>
          <p:cNvSpPr>
            <a:spLocks noGrp="1"/>
          </p:cNvSpPr>
          <p:nvPr>
            <p:ph type="body" sz="quarter" idx="10"/>
          </p:nvPr>
        </p:nvSpPr>
        <p:spPr/>
        <p:txBody>
          <a:bodyPr>
            <a:normAutofit/>
          </a:bodyPr>
          <a:lstStyle/>
          <a:p>
            <a:pPr marL="457200" indent="-457200">
              <a:buFont typeface="Arial" panose="020B0604020202020204" pitchFamily="34" charset="0"/>
              <a:buChar char="•"/>
            </a:pPr>
            <a:r>
              <a:rPr lang="da-DK" sz="3200" dirty="0"/>
              <a:t>Jævn arbejdsbelastning</a:t>
            </a:r>
          </a:p>
          <a:p>
            <a:pPr marL="457200" indent="-457200">
              <a:buFont typeface="Arial" panose="020B0604020202020204" pitchFamily="34" charset="0"/>
              <a:buChar char="•"/>
            </a:pPr>
            <a:r>
              <a:rPr lang="da-DK" sz="3200" dirty="0"/>
              <a:t>Åbenhed og transparens</a:t>
            </a:r>
          </a:p>
        </p:txBody>
      </p:sp>
      <p:sp>
        <p:nvSpPr>
          <p:cNvPr id="3" name="Titel 2">
            <a:extLst>
              <a:ext uri="{FF2B5EF4-FFF2-40B4-BE49-F238E27FC236}">
                <a16:creationId xmlns:a16="http://schemas.microsoft.com/office/drawing/2014/main" id="{396F44A4-C5A1-4186-9A9D-CBC8F3E5E7AF}"/>
              </a:ext>
            </a:extLst>
          </p:cNvPr>
          <p:cNvSpPr>
            <a:spLocks noGrp="1"/>
          </p:cNvSpPr>
          <p:nvPr>
            <p:ph type="title"/>
          </p:nvPr>
        </p:nvSpPr>
        <p:spPr>
          <a:xfrm>
            <a:off x="1043608" y="216581"/>
            <a:ext cx="7859216" cy="706090"/>
          </a:xfrm>
        </p:spPr>
        <p:txBody>
          <a:bodyPr>
            <a:normAutofit fontScale="90000"/>
          </a:bodyPr>
          <a:lstStyle/>
          <a:p>
            <a:r>
              <a:rPr lang="da-DK" dirty="0"/>
              <a:t>Det statslige forlig – Professions-højskoler</a:t>
            </a:r>
          </a:p>
        </p:txBody>
      </p:sp>
    </p:spTree>
    <p:extLst>
      <p:ext uri="{BB962C8B-B14F-4D97-AF65-F5344CB8AC3E}">
        <p14:creationId xmlns:p14="http://schemas.microsoft.com/office/powerpoint/2010/main" val="14388218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92F70ED5-D378-4FF2-BB09-9028516AB7CA}"/>
              </a:ext>
            </a:extLst>
          </p:cNvPr>
          <p:cNvSpPr>
            <a:spLocks noGrp="1"/>
          </p:cNvSpPr>
          <p:nvPr>
            <p:ph type="body" sz="quarter" idx="10"/>
          </p:nvPr>
        </p:nvSpPr>
        <p:spPr>
          <a:xfrm>
            <a:off x="1817833" y="2329928"/>
            <a:ext cx="5470578" cy="2264248"/>
          </a:xfrm>
        </p:spPr>
        <p:txBody>
          <a:bodyPr/>
          <a:lstStyle/>
          <a:p>
            <a:endParaRPr lang="da-DK" dirty="0"/>
          </a:p>
        </p:txBody>
      </p:sp>
      <p:sp>
        <p:nvSpPr>
          <p:cNvPr id="3" name="Titel 2">
            <a:extLst>
              <a:ext uri="{FF2B5EF4-FFF2-40B4-BE49-F238E27FC236}">
                <a16:creationId xmlns:a16="http://schemas.microsoft.com/office/drawing/2014/main" id="{80A4BFFD-99BB-4023-B458-53B28CDD73E4}"/>
              </a:ext>
            </a:extLst>
          </p:cNvPr>
          <p:cNvSpPr>
            <a:spLocks noGrp="1"/>
          </p:cNvSpPr>
          <p:nvPr>
            <p:ph type="title"/>
          </p:nvPr>
        </p:nvSpPr>
        <p:spPr/>
        <p:txBody>
          <a:bodyPr>
            <a:normAutofit fontScale="90000"/>
          </a:bodyPr>
          <a:lstStyle/>
          <a:p>
            <a:r>
              <a:rPr lang="da-DK" dirty="0"/>
              <a:t>Hovedbestyrelsen anbefaler, at man stemmer ja ved urafstemningen</a:t>
            </a:r>
          </a:p>
        </p:txBody>
      </p:sp>
      <p:pic>
        <p:nvPicPr>
          <p:cNvPr id="7170" name="Picture 2">
            <a:extLst>
              <a:ext uri="{FF2B5EF4-FFF2-40B4-BE49-F238E27FC236}">
                <a16:creationId xmlns:a16="http://schemas.microsoft.com/office/drawing/2014/main" id="{5F40F902-3E3C-4020-B1FC-3EDBD90FE1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484783"/>
            <a:ext cx="7200800" cy="40516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0212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ACB776B-FC7A-47CC-B688-17BE146507AC}"/>
              </a:ext>
            </a:extLst>
          </p:cNvPr>
          <p:cNvSpPr>
            <a:spLocks noGrp="1"/>
          </p:cNvSpPr>
          <p:nvPr>
            <p:ph type="body" sz="quarter" idx="10"/>
          </p:nvPr>
        </p:nvSpPr>
        <p:spPr/>
        <p:txBody>
          <a:bodyPr>
            <a:normAutofit/>
          </a:bodyPr>
          <a:lstStyle/>
          <a:p>
            <a:r>
              <a:rPr lang="da-DK" sz="2000" b="1" dirty="0"/>
              <a:t>	Urafstemning</a:t>
            </a:r>
            <a:r>
              <a:rPr lang="da-DK" sz="2000" dirty="0"/>
              <a:t>: 16. – 24. marts </a:t>
            </a:r>
          </a:p>
          <a:p>
            <a:r>
              <a:rPr lang="da-DK" sz="2000" dirty="0"/>
              <a:t>Stem via mail (direkte link) eller via hjemmesiden (</a:t>
            </a:r>
            <a:r>
              <a:rPr lang="da-DK" sz="2000" dirty="0" err="1"/>
              <a:t>NemId</a:t>
            </a:r>
            <a:r>
              <a:rPr lang="da-DK" sz="2000" dirty="0"/>
              <a:t>)</a:t>
            </a:r>
          </a:p>
          <a:p>
            <a:endParaRPr lang="da-DK" sz="2000" dirty="0"/>
          </a:p>
          <a:p>
            <a:endParaRPr lang="da-DK" sz="2000" dirty="0"/>
          </a:p>
          <a:p>
            <a:endParaRPr lang="da-DK" sz="2000" dirty="0"/>
          </a:p>
          <a:p>
            <a:endParaRPr lang="da-DK" sz="2000" dirty="0"/>
          </a:p>
          <a:p>
            <a:endParaRPr lang="da-DK" dirty="0"/>
          </a:p>
          <a:p>
            <a:endParaRPr lang="da-DK" dirty="0"/>
          </a:p>
        </p:txBody>
      </p:sp>
      <p:sp>
        <p:nvSpPr>
          <p:cNvPr id="3" name="Titel 2">
            <a:extLst>
              <a:ext uri="{FF2B5EF4-FFF2-40B4-BE49-F238E27FC236}">
                <a16:creationId xmlns:a16="http://schemas.microsoft.com/office/drawing/2014/main" id="{40DFDB39-4137-4523-95E8-779FE774A3B9}"/>
              </a:ext>
            </a:extLst>
          </p:cNvPr>
          <p:cNvSpPr>
            <a:spLocks noGrp="1"/>
          </p:cNvSpPr>
          <p:nvPr>
            <p:ph type="title"/>
          </p:nvPr>
        </p:nvSpPr>
        <p:spPr/>
        <p:txBody>
          <a:bodyPr>
            <a:normAutofit/>
          </a:bodyPr>
          <a:lstStyle/>
          <a:p>
            <a:r>
              <a:rPr lang="da-DK" dirty="0"/>
              <a:t>Urafstemning - v</a:t>
            </a:r>
            <a:r>
              <a:rPr lang="da-DK" sz="3600" dirty="0"/>
              <a:t>igtige datoer</a:t>
            </a:r>
            <a:endParaRPr lang="da-DK" dirty="0"/>
          </a:p>
        </p:txBody>
      </p:sp>
      <p:pic>
        <p:nvPicPr>
          <p:cNvPr id="1026" name="Picture 2" descr="Stemmeboks, design: Resizia">
            <a:extLst>
              <a:ext uri="{FF2B5EF4-FFF2-40B4-BE49-F238E27FC236}">
                <a16:creationId xmlns:a16="http://schemas.microsoft.com/office/drawing/2014/main" id="{409F6461-5A21-47E6-90FC-93D31F601A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060848"/>
            <a:ext cx="6033801" cy="3123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0333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B3AA1F7-B568-4D70-8CA3-13A0C21953BA}"/>
              </a:ext>
            </a:extLst>
          </p:cNvPr>
          <p:cNvSpPr>
            <a:spLocks noGrp="1"/>
          </p:cNvSpPr>
          <p:nvPr>
            <p:ph type="title"/>
          </p:nvPr>
        </p:nvSpPr>
        <p:spPr/>
        <p:txBody>
          <a:bodyPr/>
          <a:lstStyle/>
          <a:p>
            <a:r>
              <a:rPr lang="da-DK" dirty="0"/>
              <a:t>Spørgsmål og opsamling</a:t>
            </a:r>
          </a:p>
        </p:txBody>
      </p:sp>
      <p:pic>
        <p:nvPicPr>
          <p:cNvPr id="4" name="Picture 4" descr="Asking questions">
            <a:extLst>
              <a:ext uri="{FF2B5EF4-FFF2-40B4-BE49-F238E27FC236}">
                <a16:creationId xmlns:a16="http://schemas.microsoft.com/office/drawing/2014/main" id="{A3438596-6D32-4C21-9108-657A5806BB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1268760"/>
            <a:ext cx="7069877"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3623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p:cNvSpPr>
            <a:spLocks noGrp="1"/>
          </p:cNvSpPr>
          <p:nvPr>
            <p:ph type="body" sz="quarter" idx="10"/>
          </p:nvPr>
        </p:nvSpPr>
        <p:spPr/>
        <p:txBody>
          <a:bodyPr/>
          <a:lstStyle/>
          <a:p>
            <a:endParaRPr lang="da-DK"/>
          </a:p>
        </p:txBody>
      </p:sp>
      <p:sp>
        <p:nvSpPr>
          <p:cNvPr id="3" name="Titel 2"/>
          <p:cNvSpPr>
            <a:spLocks noGrp="1"/>
          </p:cNvSpPr>
          <p:nvPr>
            <p:ph type="title"/>
          </p:nvPr>
        </p:nvSpPr>
        <p:spPr/>
        <p:txBody>
          <a:bodyPr/>
          <a:lstStyle/>
          <a:p>
            <a:endParaRPr lang="da-DK"/>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K21-powerpoint.pptx" id="{B8F3F943-9020-4779-A58D-08FCE64E2FE4}" vid="{A71DA401-85C3-4706-A80C-169EA23B0EA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a1e494ddbb3e4c2fac1a724d0beef81b</Template>
  <TotalTime>41</TotalTime>
  <Words>1231</Words>
  <Application>Microsoft Office PowerPoint</Application>
  <PresentationFormat>Skærmshow (4:3)</PresentationFormat>
  <Paragraphs>150</Paragraphs>
  <Slides>13</Slides>
  <Notes>10</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13</vt:i4>
      </vt:variant>
    </vt:vector>
  </HeadingPairs>
  <TitlesOfParts>
    <vt:vector size="21" baseType="lpstr">
      <vt:lpstr>Arial</vt:lpstr>
      <vt:lpstr>Calibri</vt:lpstr>
      <vt:lpstr>Calibri Light</vt:lpstr>
      <vt:lpstr>Guardian Sans Light</vt:lpstr>
      <vt:lpstr>Symbol</vt:lpstr>
      <vt:lpstr>Times New Roman</vt:lpstr>
      <vt:lpstr>Verdana</vt:lpstr>
      <vt:lpstr>Office-tema</vt:lpstr>
      <vt:lpstr>PowerPoint-præsentation</vt:lpstr>
      <vt:lpstr>Lidt om zoom</vt:lpstr>
      <vt:lpstr>Forlig</vt:lpstr>
      <vt:lpstr>Kontekst for OK21</vt:lpstr>
      <vt:lpstr>De statslige forlig -CFU</vt:lpstr>
      <vt:lpstr>Socialrådgivere i staten</vt:lpstr>
      <vt:lpstr>De statslige forlig - sosu</vt:lpstr>
      <vt:lpstr>Det statslige forlig – Professions-højskoler</vt:lpstr>
      <vt:lpstr>Hovedbestyrelsen anbefaler, at man stemmer ja ved urafstemningen</vt:lpstr>
      <vt:lpstr>Urafstemning - vigtige datoer</vt:lpstr>
      <vt:lpstr>Spørgsmål og opsamling</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Oplæg TR OK21 resultat staten</dc:title>
  <dc:creator>Gunda Herlufsen</dc:creator>
  <cp:lastModifiedBy>Martin Hans Docter Skouenborg</cp:lastModifiedBy>
  <cp:revision>6</cp:revision>
  <dcterms:created xsi:type="dcterms:W3CDTF">2021-03-08T13:43:19Z</dcterms:created>
  <dcterms:modified xsi:type="dcterms:W3CDTF">2021-03-08T18:45:03Z</dcterms:modified>
</cp:coreProperties>
</file>