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8" r:id="rId2"/>
    <p:sldId id="290" r:id="rId3"/>
    <p:sldId id="320" r:id="rId4"/>
    <p:sldId id="316" r:id="rId5"/>
    <p:sldId id="321" r:id="rId6"/>
    <p:sldId id="322" r:id="rId7"/>
    <p:sldId id="323" r:id="rId8"/>
    <p:sldId id="324" r:id="rId9"/>
    <p:sldId id="328" r:id="rId10"/>
    <p:sldId id="325" r:id="rId11"/>
    <p:sldId id="326" r:id="rId12"/>
    <p:sldId id="327" r:id="rId13"/>
    <p:sldId id="329" r:id="rId14"/>
    <p:sldId id="300" r:id="rId15"/>
  </p:sldIdLst>
  <p:sldSz cx="9144000" cy="6858000" type="screen4x3"/>
  <p:notesSz cx="9944100" cy="68056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6C55"/>
    <a:srgbClr val="D53D20"/>
    <a:srgbClr val="E65834"/>
    <a:srgbClr val="E65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61632" autoAdjust="0"/>
  </p:normalViewPr>
  <p:slideViewPr>
    <p:cSldViewPr>
      <p:cViewPr varScale="1">
        <p:scale>
          <a:sx n="53" d="100"/>
          <a:sy n="53" d="100"/>
        </p:scale>
        <p:origin x="-2227"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4309110" cy="34146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5632689" y="0"/>
            <a:ext cx="4309110" cy="341463"/>
          </a:xfrm>
          <a:prstGeom prst="rect">
            <a:avLst/>
          </a:prstGeom>
        </p:spPr>
        <p:txBody>
          <a:bodyPr vert="horz" lIns="91440" tIns="45720" rIns="91440" bIns="45720" rtlCol="0"/>
          <a:lstStyle>
            <a:lvl1pPr algn="r">
              <a:defRPr sz="1200"/>
            </a:lvl1pPr>
          </a:lstStyle>
          <a:p>
            <a:fld id="{D5E0704B-1DB3-4B9F-9F61-7E1CA4FBFBD9}" type="datetimeFigureOut">
              <a:rPr lang="da-DK" smtClean="0"/>
              <a:t>08-03-2021</a:t>
            </a:fld>
            <a:endParaRPr lang="da-DK"/>
          </a:p>
        </p:txBody>
      </p:sp>
      <p:sp>
        <p:nvSpPr>
          <p:cNvPr id="4" name="Pladsholder til slidebillede 3"/>
          <p:cNvSpPr>
            <a:spLocks noGrp="1" noRot="1" noChangeAspect="1"/>
          </p:cNvSpPr>
          <p:nvPr>
            <p:ph type="sldImg" idx="2"/>
          </p:nvPr>
        </p:nvSpPr>
        <p:spPr>
          <a:xfrm>
            <a:off x="3440113" y="850900"/>
            <a:ext cx="3063875" cy="2297113"/>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994411" y="3275201"/>
            <a:ext cx="7955279" cy="267971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6464152"/>
            <a:ext cx="4309110" cy="34146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5632689" y="6464152"/>
            <a:ext cx="4309110" cy="341462"/>
          </a:xfrm>
          <a:prstGeom prst="rect">
            <a:avLst/>
          </a:prstGeom>
        </p:spPr>
        <p:txBody>
          <a:bodyPr vert="horz" lIns="91440" tIns="45720" rIns="91440" bIns="45720" rtlCol="0" anchor="b"/>
          <a:lstStyle>
            <a:lvl1pPr algn="r">
              <a:defRPr sz="1200"/>
            </a:lvl1pPr>
          </a:lstStyle>
          <a:p>
            <a:fld id="{ECEA53D4-F201-432F-BAFE-7DB19D05DA54}" type="slidenum">
              <a:rPr lang="da-DK" smtClean="0"/>
              <a:t>‹nr.›</a:t>
            </a:fld>
            <a:endParaRPr lang="da-DK"/>
          </a:p>
        </p:txBody>
      </p:sp>
    </p:spTree>
    <p:extLst>
      <p:ext uri="{BB962C8B-B14F-4D97-AF65-F5344CB8AC3E}">
        <p14:creationId xmlns:p14="http://schemas.microsoft.com/office/powerpoint/2010/main" val="2541171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Kære TR, </a:t>
            </a:r>
          </a:p>
          <a:p>
            <a:endParaRPr lang="da-DK" b="1" dirty="0"/>
          </a:p>
          <a:p>
            <a:r>
              <a:rPr lang="da-DK" b="1" dirty="0"/>
              <a:t>Dette er et </a:t>
            </a:r>
            <a:r>
              <a:rPr lang="da-DK" b="1" dirty="0" err="1"/>
              <a:t>powerpoint</a:t>
            </a:r>
            <a:r>
              <a:rPr lang="da-DK" b="1" dirty="0"/>
              <a:t>-show, du kan bruge ved fremlæggelsen af OK-resultaterne på et klubmøde. </a:t>
            </a:r>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a:t>
            </a:fld>
            <a:endParaRPr lang="da-DK"/>
          </a:p>
        </p:txBody>
      </p:sp>
    </p:spTree>
    <p:extLst>
      <p:ext uri="{BB962C8B-B14F-4D97-AF65-F5344CB8AC3E}">
        <p14:creationId xmlns:p14="http://schemas.microsoft.com/office/powerpoint/2010/main" val="335260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Vores erfaring er, at virtuelle møder bliver bedst når:</a:t>
            </a:r>
          </a:p>
          <a:p>
            <a:pPr marL="171450" indent="-171450">
              <a:buFont typeface="Arial" panose="020B0604020202020204" pitchFamily="34" charset="0"/>
              <a:buChar char="•"/>
            </a:pPr>
            <a:r>
              <a:rPr lang="da-DK" b="0" dirty="0"/>
              <a:t>Lyden er slået fra</a:t>
            </a:r>
          </a:p>
          <a:p>
            <a:pPr marL="171450" indent="-171450">
              <a:buFont typeface="Arial" panose="020B0604020202020204" pitchFamily="34" charset="0"/>
              <a:buChar char="•"/>
            </a:pPr>
            <a:r>
              <a:rPr lang="da-DK" b="0" dirty="0"/>
              <a:t>Videoen er slået til – man kan slå den fra, hvis der er problemer med lyd eller billede. </a:t>
            </a:r>
          </a:p>
          <a:p>
            <a:pPr marL="171450" indent="-171450">
              <a:buFont typeface="Arial" panose="020B0604020202020204" pitchFamily="34" charset="0"/>
              <a:buChar char="•"/>
            </a:pPr>
            <a:r>
              <a:rPr lang="da-DK" b="0" dirty="0"/>
              <a:t>Alle skriver deres rigtige navn.</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2</a:t>
            </a:fld>
            <a:endParaRPr lang="da-DK"/>
          </a:p>
        </p:txBody>
      </p:sp>
    </p:spTree>
    <p:extLst>
      <p:ext uri="{BB962C8B-B14F-4D97-AF65-F5344CB8AC3E}">
        <p14:creationId xmlns:p14="http://schemas.microsoft.com/office/powerpoint/2010/main" val="183538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I ser her er et billede af Mads Bilstrup, der skriver det kommunale forlig under, efter 21 timers hårde forhandlinger.</a:t>
            </a:r>
          </a:p>
          <a:p>
            <a:endParaRPr lang="da-DK" dirty="0"/>
          </a:p>
          <a:p>
            <a:r>
              <a:rPr lang="da-DK" dirty="0"/>
              <a:t>For en god ordens skyld så består det af to aftaler: </a:t>
            </a:r>
          </a:p>
          <a:p>
            <a:pPr marL="171450" indent="-171450">
              <a:buFont typeface="Arial" panose="020B0604020202020204" pitchFamily="34" charset="0"/>
              <a:buChar char="•"/>
            </a:pPr>
            <a:r>
              <a:rPr lang="da-DK" dirty="0"/>
              <a:t>Den aftale, som vi i Forhandlingsfællesskabet har forhandlet hjem på alles vegne</a:t>
            </a:r>
          </a:p>
          <a:p>
            <a:pPr marL="171450" indent="-171450">
              <a:buFont typeface="Arial" panose="020B0604020202020204" pitchFamily="34" charset="0"/>
              <a:buChar char="•"/>
            </a:pPr>
            <a:r>
              <a:rPr lang="da-DK" dirty="0"/>
              <a:t>Den aftale, Vi selv har forhandlet hjem med Danske Regioner.</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3</a:t>
            </a:fld>
            <a:endParaRPr lang="da-DK"/>
          </a:p>
        </p:txBody>
      </p:sp>
    </p:spTree>
    <p:extLst>
      <p:ext uri="{BB962C8B-B14F-4D97-AF65-F5344CB8AC3E}">
        <p14:creationId xmlns:p14="http://schemas.microsoft.com/office/powerpoint/2010/main" val="2468237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200" b="1" dirty="0">
                <a:effectLst/>
                <a:latin typeface="+mn-lt"/>
                <a:ea typeface="Calibri" panose="020F0502020204030204" pitchFamily="34" charset="0"/>
                <a:cs typeface="Times New Roman" panose="02020603050405020304" pitchFamily="18" charset="0"/>
              </a:rPr>
              <a:t>Alle overenskomster er på plads nu</a:t>
            </a:r>
          </a:p>
          <a:p>
            <a:pPr>
              <a:lnSpc>
                <a:spcPct val="107000"/>
              </a:lnSpc>
              <a:spcAft>
                <a:spcPts val="800"/>
              </a:spcAft>
            </a:pPr>
            <a:r>
              <a:rPr lang="da-DK" sz="1200" b="1" dirty="0">
                <a:effectLst/>
                <a:latin typeface="+mn-lt"/>
                <a:ea typeface="Calibri" panose="020F0502020204030204" pitchFamily="34" charset="0"/>
                <a:cs typeface="Times New Roman" panose="02020603050405020304" pitchFamily="18" charset="0"/>
              </a:rPr>
              <a:t>Vi har fået en tilfredsstillende aftale, som er stærkt præget af Corona</a:t>
            </a:r>
          </a:p>
          <a:p>
            <a:pPr>
              <a:lnSpc>
                <a:spcPct val="107000"/>
              </a:lnSpc>
              <a:spcAft>
                <a:spcPts val="800"/>
              </a:spcAft>
            </a:pPr>
            <a:endParaRPr lang="da-DK" sz="1200" b="1"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da-DK" sz="1200" b="1" dirty="0">
                <a:effectLst/>
                <a:latin typeface="+mn-lt"/>
                <a:ea typeface="Calibri" panose="020F0502020204030204" pitchFamily="34" charset="0"/>
                <a:cs typeface="Times New Roman" panose="02020603050405020304" pitchFamily="18" charset="0"/>
              </a:rPr>
              <a:t>Grove træk:</a:t>
            </a:r>
          </a:p>
          <a:p>
            <a:pPr marL="342900" lvl="0" indent="-342900">
              <a:lnSpc>
                <a:spcPct val="107000"/>
              </a:lnSpc>
              <a:buFont typeface="Symbol" panose="05050102010706020507" pitchFamily="18" charset="2"/>
              <a:buChar char=""/>
            </a:pPr>
            <a:r>
              <a:rPr lang="da-DK" sz="1200" dirty="0">
                <a:effectLst/>
                <a:latin typeface="+mn-lt"/>
                <a:ea typeface="Calibri" panose="020F0502020204030204" pitchFamily="34" charset="0"/>
                <a:cs typeface="Times New Roman" panose="02020603050405020304" pitchFamily="18" charset="0"/>
              </a:rPr>
              <a:t>Private lønudvikling afgørende for den offentlige lønudvikling</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da-DK" sz="1200" dirty="0">
                <a:effectLst/>
                <a:latin typeface="+mn-lt"/>
                <a:ea typeface="Calibri" panose="020F0502020204030204" pitchFamily="34" charset="0"/>
                <a:cs typeface="Times New Roman" panose="02020603050405020304" pitchFamily="18" charset="0"/>
              </a:rPr>
              <a:t>Usikker økonomiske udsigter</a:t>
            </a:r>
            <a:endParaRPr lang="da-DK" sz="1200" b="1" dirty="0">
              <a:effectLst/>
              <a:latin typeface="+mn-lt"/>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a-DK" sz="1200" dirty="0">
                <a:effectLst/>
                <a:latin typeface="+mn-lt"/>
                <a:ea typeface="Calibri" panose="020F0502020204030204" pitchFamily="34" charset="0"/>
                <a:cs typeface="Times New Roman" panose="02020603050405020304" pitchFamily="18" charset="0"/>
              </a:rPr>
              <a:t>Digitale forhandlinger</a:t>
            </a:r>
          </a:p>
          <a:p>
            <a:pPr marL="342900" lvl="0" indent="-342900">
              <a:lnSpc>
                <a:spcPct val="107000"/>
              </a:lnSpc>
              <a:spcAft>
                <a:spcPts val="800"/>
              </a:spcAft>
              <a:buFont typeface="Symbol" panose="05050102010706020507" pitchFamily="18" charset="2"/>
              <a:buChar char=""/>
              <a:tabLst>
                <a:tab pos="457200" algn="l"/>
              </a:tabLst>
            </a:pPr>
            <a:endParaRPr lang="da-DK" sz="1200" dirty="0">
              <a:effectLst/>
              <a:latin typeface="+mn-lt"/>
              <a:ea typeface="Calibri" panose="020F0502020204030204" pitchFamily="34" charset="0"/>
              <a:cs typeface="Times New Roman" panose="02020603050405020304" pitchFamily="18" charset="0"/>
            </a:endParaRPr>
          </a:p>
          <a:p>
            <a:r>
              <a:rPr lang="da-DK" sz="1200" b="1" dirty="0">
                <a:latin typeface="+mn-lt"/>
              </a:rPr>
              <a:t>Overordnet har vi fået hvad vi kom efter </a:t>
            </a:r>
          </a:p>
          <a:p>
            <a:pPr marL="171450" indent="-171450">
              <a:buFont typeface="Arial" panose="020B0604020202020204" pitchFamily="34" charset="0"/>
              <a:buChar char="•"/>
            </a:pPr>
            <a:r>
              <a:rPr lang="da-DK" sz="1200" dirty="0">
                <a:latin typeface="+mn-lt"/>
              </a:rPr>
              <a:t>Ikke alt hvad vi kunne ønske os</a:t>
            </a:r>
          </a:p>
          <a:p>
            <a:pPr marL="171450" indent="-171450">
              <a:buFont typeface="Arial" panose="020B0604020202020204" pitchFamily="34" charset="0"/>
              <a:buChar char="•"/>
            </a:pPr>
            <a:r>
              <a:rPr lang="da-DK" sz="1200" dirty="0">
                <a:latin typeface="+mn-lt"/>
              </a:rPr>
              <a:t>Men nogle vigtige og gode resultater</a:t>
            </a:r>
          </a:p>
          <a:p>
            <a:endParaRPr lang="da-DK" sz="1200" dirty="0">
              <a:latin typeface="+mn-lt"/>
            </a:endParaRPr>
          </a:p>
          <a:p>
            <a:r>
              <a:rPr lang="da-DK" sz="1200" dirty="0">
                <a:latin typeface="+mn-lt"/>
              </a:rPr>
              <a:t>HB har gennemgået det med en tættekam og anbefaler ja</a:t>
            </a:r>
          </a:p>
          <a:p>
            <a:endParaRPr lang="da-DK" dirty="0"/>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1CF0964E-7B53-43FB-B7F7-E64712CE037F}" type="slidenum">
              <a:rPr lang="da-DK" smtClean="0"/>
              <a:t>4</a:t>
            </a:fld>
            <a:endParaRPr lang="da-DK"/>
          </a:p>
        </p:txBody>
      </p:sp>
    </p:spTree>
    <p:extLst>
      <p:ext uri="{BB962C8B-B14F-4D97-AF65-F5344CB8AC3E}">
        <p14:creationId xmlns:p14="http://schemas.microsoft.com/office/powerpoint/2010/main" val="145924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a:effectLst/>
                <a:latin typeface="+mn-lt"/>
                <a:ea typeface="Times New Roman" panose="02020603050405020304" pitchFamily="18" charset="0"/>
                <a:cs typeface="Times New Roman" panose="02020603050405020304" pitchFamily="18" charset="0"/>
              </a:rPr>
              <a:t>HB vurderer, at forliget er tilfredsstillende og fremhæver </a:t>
            </a:r>
          </a:p>
          <a:p>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1. Reallønnen er sikret</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Alle socialrådgiveres løn stiger så meget, at reallønnen er sikret – og at der efter alt at dømme også er egentlige forbedringer af socialrådgivernes købekraft over de næste tre år.</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Lønstigningerne udmøntes som generelle stigninger på 5,02 %, der kommer alle socialrådgivere til gode, og fordeles over hele overenskomstperioden. </a:t>
            </a:r>
          </a:p>
          <a:p>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2. Reguleringsordningen</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Reguleringsordningen er videreført. Det betyder en parallel lønudvikling med det private arbejdsmarked.</a:t>
            </a:r>
          </a:p>
          <a:p>
            <a:r>
              <a:rPr lang="da-DK" sz="1200" b="0" dirty="0">
                <a:effectLst/>
                <a:latin typeface="+mn-lt"/>
                <a:ea typeface="Times New Roman" panose="02020603050405020304" pitchFamily="18" charset="0"/>
                <a:cs typeface="Times New Roman" panose="02020603050405020304" pitchFamily="18" charset="0"/>
              </a:rPr>
              <a:t>(fortæl evt. mere om reguleringsordningen)</a:t>
            </a:r>
          </a:p>
          <a:p>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3. Ligelønspulje</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Parterne har afsat særskilte midler til at gøre op med ligelønsproblematikken fagene imellem og anerkender dermed problematikken. Socialrådgiverne får også del i midlerne, som skal bruge til at mindske lønefterslæbet for de kvindedominerede fag.</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Socialrådgiverne har modtaget et beskedent beløb. kr. fra ligelønspuljen (ca. 44.000), som er anvendt ved det specielle forlig. Pengene på det regionale område er ikke så store for socialrådgiverne, men det har stor principiel betydning, at parterne anerkender, at der er et ligelønsproblem og at socialrådgiverne indgår i den dagsorden. </a:t>
            </a:r>
            <a:endParaRPr lang="da-DK" sz="1200" b="1" dirty="0">
              <a:effectLst/>
              <a:latin typeface="+mn-lt"/>
              <a:ea typeface="Times New Roman" panose="02020603050405020304" pitchFamily="18" charset="0"/>
              <a:cs typeface="Times New Roman" panose="02020603050405020304" pitchFamily="18" charset="0"/>
            </a:endParaRPr>
          </a:p>
        </p:txBody>
      </p:sp>
      <p:sp>
        <p:nvSpPr>
          <p:cNvPr id="4" name="Pladsholder til slidenummer 3"/>
          <p:cNvSpPr>
            <a:spLocks noGrp="1"/>
          </p:cNvSpPr>
          <p:nvPr>
            <p:ph type="sldNum" sz="quarter" idx="5"/>
          </p:nvPr>
        </p:nvSpPr>
        <p:spPr/>
        <p:txBody>
          <a:bodyPr/>
          <a:lstStyle/>
          <a:p>
            <a:fld id="{715E2991-3BE9-458E-9F41-3B241BFB9D7F}" type="slidenum">
              <a:rPr lang="da-DK" smtClean="0"/>
              <a:t>5</a:t>
            </a:fld>
            <a:endParaRPr lang="da-DK"/>
          </a:p>
        </p:txBody>
      </p:sp>
    </p:spTree>
    <p:extLst>
      <p:ext uri="{BB962C8B-B14F-4D97-AF65-F5344CB8AC3E}">
        <p14:creationId xmlns:p14="http://schemas.microsoft.com/office/powerpoint/2010/main" val="152597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ts val="1300"/>
              </a:lnSpc>
            </a:pPr>
            <a:r>
              <a:rPr lang="da-DK" sz="1200" u="sng" dirty="0">
                <a:effectLst/>
                <a:latin typeface="+mn-lt"/>
                <a:ea typeface="Times New Roman" panose="02020603050405020304" pitchFamily="18" charset="0"/>
                <a:cs typeface="Times New Roman" panose="02020603050405020304" pitchFamily="18" charset="0"/>
              </a:rPr>
              <a:t>Initiativer til forbedring af arbejdsmiljøet</a:t>
            </a:r>
            <a:endParaRPr lang="da-DK" sz="1200" dirty="0">
              <a:effectLst/>
              <a:latin typeface="+mn-lt"/>
              <a:ea typeface="Times New Roman" panose="02020603050405020304" pitchFamily="18" charset="0"/>
              <a:cs typeface="Times New Roman" panose="02020603050405020304" pitchFamily="18" charset="0"/>
            </a:endParaRP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Der udvikles en uddannelse i psykisk arbejdsmiljø målrettet ledere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Der udvikles en uddannelse i psykisk arbejdsmiljø, som målrettes TR, leder og arbejdsmiljørepræsentant (TRIO-samarbejdet)</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Ekspertrådgivningen videreføres</a:t>
            </a:r>
          </a:p>
          <a:p>
            <a:endParaRPr lang="da-DK" sz="1200" dirty="0">
              <a:latin typeface="+mn-lt"/>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Den regionale kompetencefond</a:t>
            </a:r>
            <a:endParaRPr lang="da-DK" sz="1200" dirty="0">
              <a:effectLst/>
              <a:latin typeface="+mn-lt"/>
              <a:ea typeface="Times New Roman" panose="02020603050405020304" pitchFamily="18" charset="0"/>
              <a:cs typeface="Times New Roman" panose="02020603050405020304" pitchFamily="18" charset="0"/>
            </a:endParaRP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Kompetencefonden videreføres i OK21-perioden.</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Grænsen for tilskud til uddannelse fra kompetencefonden hæves generelt fra 25.000 kr. til 30.000.</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Der indføres en forsøgsordning i overenskomstperioden, der hæver grænsen for tilskud til 50.000 for masteruddannelser som en særregel.</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Kompetencefonden tilføres 200.000 kr. i yderligere midler, så vi i højere grad kan imødekomme efterspørgslen. Det udgør en forhøjelse af fonden på ca. 70 %.</a:t>
            </a:r>
          </a:p>
          <a:p>
            <a:endParaRPr lang="da-DK" sz="1200" dirty="0">
              <a:latin typeface="+mn-lt"/>
            </a:endParaRPr>
          </a:p>
          <a:p>
            <a:r>
              <a:rPr lang="da-DK" sz="1200" u="sng" dirty="0">
                <a:latin typeface="+mn-lt"/>
              </a:rPr>
              <a:t>Sorgorlov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Times New Roman" panose="02020603050405020304" pitchFamily="18" charset="0"/>
                <a:cs typeface="Times New Roman" panose="02020603050405020304" pitchFamily="18" charset="0"/>
              </a:rPr>
              <a:t>Forbedret mulighed for sorgorlov med løn, hvis man mister et barn under 18 år (nu 26 uger). Også ved bortadoption. </a:t>
            </a:r>
            <a:endParaRPr lang="da-DK" sz="1200" dirty="0">
              <a:latin typeface="+mn-lt"/>
            </a:endParaRPr>
          </a:p>
          <a:p>
            <a:endParaRPr lang="da-DK" sz="1200" dirty="0">
              <a:latin typeface="+mn-lt"/>
            </a:endParaRPr>
          </a:p>
          <a:p>
            <a:r>
              <a:rPr lang="da-DK" sz="1200" u="sng" dirty="0">
                <a:latin typeface="+mn-lt"/>
              </a:rPr>
              <a:t>Pensionsvilkår for kandidater</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Socialrådgivere med en kandidat i socialt arbejde (</a:t>
            </a:r>
            <a:r>
              <a:rPr lang="da-DK" sz="1200" dirty="0" err="1">
                <a:effectLst/>
                <a:latin typeface="+mn-lt"/>
                <a:ea typeface="Times New Roman" panose="02020603050405020304" pitchFamily="18" charset="0"/>
                <a:cs typeface="Times New Roman" panose="02020603050405020304" pitchFamily="18" charset="0"/>
              </a:rPr>
              <a:t>cand.soc</a:t>
            </a:r>
            <a:r>
              <a:rPr lang="da-DK" sz="1200" dirty="0">
                <a:effectLst/>
                <a:latin typeface="+mn-lt"/>
                <a:ea typeface="Times New Roman" panose="02020603050405020304" pitchFamily="18" charset="0"/>
                <a:cs typeface="Times New Roman" panose="02020603050405020304" pitchFamily="18" charset="0"/>
              </a:rPr>
              <a:t>.) hæves til 18,58 % pension, så de er på samme niveau som øvrige kandidater på det regionale område</a:t>
            </a:r>
          </a:p>
          <a:p>
            <a:endParaRPr lang="da-DK" sz="1200" dirty="0">
              <a:latin typeface="+mn-lt"/>
            </a:endParaRP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6</a:t>
            </a:fld>
            <a:endParaRPr lang="da-DK"/>
          </a:p>
        </p:txBody>
      </p:sp>
    </p:spTree>
    <p:extLst>
      <p:ext uri="{BB962C8B-B14F-4D97-AF65-F5344CB8AC3E}">
        <p14:creationId xmlns:p14="http://schemas.microsoft.com/office/powerpoint/2010/main" val="1537270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mn-lt"/>
                <a:ea typeface="Calibri" panose="020F0502020204030204" pitchFamily="34" charset="0"/>
                <a:cs typeface="Times New Roman" panose="02020603050405020304" pitchFamily="18" charset="0"/>
              </a:rPr>
              <a:t>Alle får andel i de største stigninger (generelle lønforbedringer), som kommer alle til gode.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mn-lt"/>
                <a:ea typeface="Calibri" panose="020F0502020204030204" pitchFamily="34" charset="0"/>
                <a:cs typeface="Times New Roman" panose="02020603050405020304" pitchFamily="18" charset="0"/>
              </a:rPr>
              <a:t>De er af en størrelse, så hvis tingene går som forventet (og reguleringsordningen giver, hvad vi tror), så vil en gennemsnitlig socialrådgiver have fået ca. 20.000 kr. mere i løn om året, når OK21-perioden er slut. </a:t>
            </a:r>
          </a:p>
          <a:p>
            <a:endParaRPr lang="da-DK" sz="1200" b="1" u="none" dirty="0">
              <a:latin typeface="+mn-lt"/>
            </a:endParaRPr>
          </a:p>
          <a:p>
            <a:r>
              <a:rPr lang="da-DK" sz="1200" b="1" u="none" dirty="0">
                <a:latin typeface="+mn-lt"/>
              </a:rPr>
              <a:t>Alle lønstigninger er med fuldt gennemslag. </a:t>
            </a:r>
          </a:p>
          <a:p>
            <a:r>
              <a:rPr lang="da-DK" sz="1200" u="none" dirty="0">
                <a:latin typeface="+mn-lt"/>
              </a:rPr>
              <a:t>Så der bliver kun modregnet, hvis det særskilt er aftalt. </a:t>
            </a:r>
          </a:p>
          <a:p>
            <a:r>
              <a:rPr lang="da-DK" sz="1200" u="none" dirty="0">
                <a:latin typeface="+mn-lt"/>
              </a:rPr>
              <a:t>Tallene er i grundbeløb.</a:t>
            </a:r>
          </a:p>
          <a:p>
            <a:endParaRPr lang="da-DK" sz="1200" u="sng" dirty="0">
              <a:latin typeface="+mn-lt"/>
            </a:endParaRPr>
          </a:p>
          <a:p>
            <a:r>
              <a:rPr lang="da-DK" sz="1200" u="sng" dirty="0">
                <a:latin typeface="+mn-lt"/>
              </a:rPr>
              <a:t>OBS forligsteksten er i grundbeløb</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Ledergrundløn 42 + 7.393 hæves til 43 + 4.400 (svarer til ca. 6.000 kr. om året plus pension)</a:t>
            </a:r>
          </a:p>
          <a:p>
            <a:pPr marL="342900" marR="0" lvl="0" indent="-342900" algn="l" defTabSz="914400" rtl="0" eaLnBrk="1" fontAlgn="auto" latinLnBrk="0" hangingPunct="1">
              <a:lnSpc>
                <a:spcPts val="1300"/>
              </a:lnSpc>
              <a:spcBef>
                <a:spcPts val="0"/>
              </a:spcBef>
              <a:spcAft>
                <a:spcPts val="0"/>
              </a:spcAft>
              <a:buClrTx/>
              <a:buSzTx/>
              <a:buFont typeface="Symbol" panose="05050102010706020507" pitchFamily="18" charset="2"/>
              <a:buChar char=""/>
              <a:tabLst/>
              <a:defRPr/>
            </a:pPr>
            <a:r>
              <a:rPr lang="da-DK" sz="1200" dirty="0">
                <a:effectLst/>
                <a:latin typeface="+mn-lt"/>
                <a:ea typeface="Times New Roman" panose="02020603050405020304" pitchFamily="18" charset="0"/>
                <a:cs typeface="Times New Roman" panose="02020603050405020304" pitchFamily="18" charset="0"/>
              </a:rPr>
              <a:t>Ledergrundløn 47 + 3.629 hæves til 47 + 9.700 (svarer til ca. 6.000 kr. om året plus pension)</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Grundløn 41 + 3.360 hæves til 41 + 4.000  (svarer til ca. 700 kr. om året)</a:t>
            </a:r>
          </a:p>
          <a:p>
            <a:endParaRPr lang="da-DK" sz="1200" dirty="0">
              <a:latin typeface="+mn-lt"/>
            </a:endParaRPr>
          </a:p>
          <a:p>
            <a:r>
              <a:rPr lang="da-DK" sz="1200" u="sng" dirty="0">
                <a:latin typeface="+mn-lt"/>
              </a:rPr>
              <a:t>Om lønforbedringerne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Calibri" panose="020F0502020204030204" pitchFamily="34" charset="0"/>
                <a:cs typeface="Times New Roman" panose="02020603050405020304" pitchFamily="18" charset="0"/>
              </a:rPr>
              <a:t>Vigtigt at pointere, at de klart største stigninger kommer alle til gode (generelle lønforbedringer).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Calibri" panose="020F0502020204030204" pitchFamily="34" charset="0"/>
                <a:cs typeface="Times New Roman" panose="02020603050405020304" pitchFamily="18" charset="0"/>
              </a:rPr>
              <a:t>Øvrige midler prioriteret ud fra langsigtet strategisk vurdering af, hvordan vi bedst løfter socialrådgiverfaget som helhed. Vi har: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Calibri" panose="020F0502020204030204" pitchFamily="34" charset="0"/>
                <a:cs typeface="Times New Roman" panose="02020603050405020304" pitchFamily="18" charset="0"/>
              </a:rPr>
              <a:t>Hævet lederlønnen. Dels fordi lederne ikke har fået en pensionsstigning i år og dels fordi vi ved, at lederlønnen ofte virker som et glasloft for lønnen for andre socialrådgivere.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cs typeface="Times New Roman" panose="02020603050405020304" pitchFamily="18" charset="0"/>
              </a:rPr>
              <a:t>Det samme gælder specialistindplaceringerne på </a:t>
            </a:r>
            <a:r>
              <a:rPr lang="da-DK" sz="1200" kern="1200" dirty="0" err="1">
                <a:solidFill>
                  <a:schemeClr val="tx1"/>
                </a:solidFill>
                <a:effectLst/>
                <a:latin typeface="+mn-lt"/>
                <a:cs typeface="Times New Roman" panose="02020603050405020304" pitchFamily="18" charset="0"/>
              </a:rPr>
              <a:t>grl</a:t>
            </a:r>
            <a:r>
              <a:rPr lang="da-DK" sz="1200" kern="1200" dirty="0">
                <a:solidFill>
                  <a:schemeClr val="tx1"/>
                </a:solidFill>
                <a:effectLst/>
                <a:latin typeface="+mn-lt"/>
                <a:cs typeface="Times New Roman" panose="02020603050405020304" pitchFamily="18" charset="0"/>
              </a:rPr>
              <a:t>. 41. Når vi hæver dem, ved vi, at det i nogle tilfælde kan give luft til at basisgruppen kan stige.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cs typeface="Times New Roman" panose="02020603050405020304" pitchFamily="18" charset="0"/>
              </a:rPr>
              <a:t>Mellemgruppen (</a:t>
            </a:r>
            <a:r>
              <a:rPr lang="da-DK" sz="1200" kern="1200" dirty="0" err="1">
                <a:solidFill>
                  <a:schemeClr val="tx1"/>
                </a:solidFill>
                <a:effectLst/>
                <a:latin typeface="+mn-lt"/>
                <a:cs typeface="Times New Roman" panose="02020603050405020304" pitchFamily="18" charset="0"/>
              </a:rPr>
              <a:t>grl</a:t>
            </a:r>
            <a:r>
              <a:rPr lang="da-DK" sz="1200" kern="1200" dirty="0">
                <a:solidFill>
                  <a:schemeClr val="tx1"/>
                </a:solidFill>
                <a:effectLst/>
                <a:latin typeface="+mn-lt"/>
                <a:cs typeface="Times New Roman" panose="02020603050405020304" pitchFamily="18" charset="0"/>
              </a:rPr>
              <a:t>. 32, 37) har, ligesom </a:t>
            </a:r>
            <a:r>
              <a:rPr lang="da-DK" sz="1200" kern="1200" dirty="0" err="1">
                <a:solidFill>
                  <a:schemeClr val="tx1"/>
                </a:solidFill>
                <a:effectLst/>
                <a:latin typeface="+mn-lt"/>
                <a:cs typeface="Times New Roman" panose="02020603050405020304" pitchFamily="18" charset="0"/>
              </a:rPr>
              <a:t>grl</a:t>
            </a:r>
            <a:r>
              <a:rPr lang="da-DK" sz="1200" kern="1200" dirty="0">
                <a:solidFill>
                  <a:schemeClr val="tx1"/>
                </a:solidFill>
                <a:effectLst/>
                <a:latin typeface="+mn-lt"/>
                <a:cs typeface="Times New Roman" panose="02020603050405020304" pitchFamily="18" charset="0"/>
              </a:rPr>
              <a:t>, 46 således ikke fået særskilte lønstigninger (udover de generelle stigninger). De får i stedet pension.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200" kern="1200" dirty="0">
              <a:solidFill>
                <a:schemeClr val="tx1"/>
              </a:solidFill>
              <a:effectLst/>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200" kern="1200" dirty="0">
                <a:solidFill>
                  <a:schemeClr val="tx1"/>
                </a:solidFill>
                <a:effectLst/>
                <a:latin typeface="+mn-lt"/>
                <a:cs typeface="Times New Roman" panose="02020603050405020304" pitchFamily="18" charset="0"/>
              </a:rPr>
              <a:t>OBS: Det er tanken, at løftet til ledere, samt specialisterne på 41, skal bruges som argument for lønløft til mellemgruppen ved de årlige lønforhandlinger.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800" kern="1200" dirty="0">
              <a:solidFill>
                <a:schemeClr val="tx1"/>
              </a:solidFill>
              <a:effectLst/>
              <a:latin typeface="Calibri" panose="020F0502020204030204" pitchFamily="34" charset="0"/>
              <a:cs typeface="Times New Roman" panose="02020603050405020304" pitchFamily="18" charset="0"/>
            </a:endParaRPr>
          </a:p>
        </p:txBody>
      </p:sp>
      <p:sp>
        <p:nvSpPr>
          <p:cNvPr id="4" name="Pladsholder til slidenummer 3"/>
          <p:cNvSpPr>
            <a:spLocks noGrp="1"/>
          </p:cNvSpPr>
          <p:nvPr>
            <p:ph type="sldNum" sz="quarter" idx="5"/>
          </p:nvPr>
        </p:nvSpPr>
        <p:spPr/>
        <p:txBody>
          <a:bodyPr/>
          <a:lstStyle/>
          <a:p>
            <a:fld id="{715E2991-3BE9-458E-9F41-3B241BFB9D7F}" type="slidenum">
              <a:rPr lang="da-DK" smtClean="0"/>
              <a:t>7</a:t>
            </a:fld>
            <a:endParaRPr lang="da-DK"/>
          </a:p>
        </p:txBody>
      </p:sp>
    </p:spTree>
    <p:extLst>
      <p:ext uri="{BB962C8B-B14F-4D97-AF65-F5344CB8AC3E}">
        <p14:creationId xmlns:p14="http://schemas.microsoft.com/office/powerpoint/2010/main" val="2955344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a:latin typeface="+mn-lt"/>
              </a:rPr>
              <a:t>Basisgrupperne hæves med 0,3 % (bortset fra </a:t>
            </a:r>
            <a:r>
              <a:rPr lang="da-DK" sz="1200" b="1" dirty="0" err="1">
                <a:latin typeface="+mn-lt"/>
              </a:rPr>
              <a:t>grl</a:t>
            </a:r>
            <a:r>
              <a:rPr lang="da-DK" sz="1200" b="1" dirty="0">
                <a:latin typeface="+mn-lt"/>
              </a:rPr>
              <a:t>. 46, som hæves 0,25)</a:t>
            </a:r>
          </a:p>
          <a:p>
            <a:endParaRPr lang="da-DK" sz="1200" dirty="0">
              <a:latin typeface="+mn-lt"/>
            </a:endParaRPr>
          </a:p>
          <a:p>
            <a:r>
              <a:rPr lang="da-DK" sz="1200" b="1" dirty="0">
                <a:latin typeface="+mn-lt"/>
              </a:rPr>
              <a:t>Kandidater hæves til 18,58 fordi det er det, andre kandidater har.</a:t>
            </a:r>
          </a:p>
          <a:p>
            <a:endParaRPr lang="da-DK" sz="1200" dirty="0">
              <a:latin typeface="+mn-lt"/>
            </a:endParaRPr>
          </a:p>
          <a:p>
            <a:r>
              <a:rPr lang="da-DK" sz="1200" b="1" dirty="0">
                <a:latin typeface="+mn-lt"/>
              </a:rPr>
              <a:t>Vigtigt med pensionsforhøjelser fordi vi har ambition om 16 %, </a:t>
            </a:r>
          </a:p>
          <a:p>
            <a:pPr marL="285750" indent="-285750">
              <a:buFont typeface="Arial" panose="020B0604020202020204" pitchFamily="34" charset="0"/>
              <a:buChar char="•"/>
            </a:pPr>
            <a:r>
              <a:rPr lang="da-DK" sz="1200" dirty="0">
                <a:effectLst/>
                <a:latin typeface="+mn-lt"/>
                <a:ea typeface="Calibri" panose="020F0502020204030204" pitchFamily="34" charset="0"/>
                <a:cs typeface="Times New Roman" panose="02020603050405020304" pitchFamily="18" charset="0"/>
              </a:rPr>
              <a:t>analyser fra vores pensionsselskab, PKA, viser, at man ved en pensionsindbetaling på 16 % kan gå på pension uden mærkbar forringelse af sin levestandard.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Calibri" panose="020F0502020204030204" pitchFamily="34" charset="0"/>
                <a:cs typeface="Times New Roman" panose="02020603050405020304" pitchFamily="18" charset="0"/>
              </a:rPr>
              <a:t>En stor sum af vore egne midler er gået til pensionsløft til basismedarbejdere ud fra hensynet til sikringen af en værdig tilbagetrækning for alle.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200" dirty="0">
              <a:effectLst/>
              <a:latin typeface="+mn-lt"/>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Calibri" panose="020F0502020204030204" pitchFamily="34" charset="0"/>
                <a:cs typeface="Times New Roman" panose="02020603050405020304" pitchFamily="18" charset="0"/>
              </a:rPr>
              <a:t>Pension: </a:t>
            </a:r>
            <a:r>
              <a:rPr lang="da-DK" sz="1200" b="0" i="0" u="none" strike="noStrike" baseline="0" dirty="0">
                <a:latin typeface="+mn-lt"/>
              </a:rPr>
              <a:t>850.000 kr.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0" i="0" u="none" strike="noStrike" baseline="0" dirty="0">
                <a:effectLst/>
                <a:latin typeface="+mn-lt"/>
                <a:ea typeface="Calibri" panose="020F0502020204030204" pitchFamily="34" charset="0"/>
                <a:cs typeface="Times New Roman" panose="02020603050405020304" pitchFamily="18" charset="0"/>
              </a:rPr>
              <a:t>Lønforbedringer: 3</a:t>
            </a:r>
            <a:r>
              <a:rPr lang="da-DK" sz="1200" b="0" i="0" u="none" strike="noStrike" baseline="0" dirty="0">
                <a:latin typeface="+mn-lt"/>
              </a:rPr>
              <a:t>00.000. kr.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0" i="0" u="none" strike="noStrike" baseline="0" dirty="0">
                <a:effectLst/>
                <a:latin typeface="+mn-lt"/>
                <a:ea typeface="Calibri" panose="020F0502020204030204" pitchFamily="34" charset="0"/>
                <a:cs typeface="Times New Roman" panose="02020603050405020304" pitchFamily="18" charset="0"/>
              </a:rPr>
              <a:t>Kompetencefond: </a:t>
            </a:r>
            <a:r>
              <a:rPr lang="da-DK" sz="1200" b="0" i="0" u="none" strike="noStrike" baseline="0" dirty="0">
                <a:latin typeface="+mn-lt"/>
              </a:rPr>
              <a:t>200.000 </a:t>
            </a:r>
            <a:r>
              <a:rPr lang="da-DK" sz="1200" b="0" i="0" u="none" strike="noStrike" baseline="0" dirty="0" err="1">
                <a:latin typeface="+mn-lt"/>
              </a:rPr>
              <a:t>kr</a:t>
            </a:r>
            <a:endParaRPr lang="da-DK" sz="1200" dirty="0">
              <a:effectLst/>
              <a:latin typeface="+mn-lt"/>
              <a:ea typeface="Calibri" panose="020F0502020204030204" pitchFamily="34" charset="0"/>
              <a:cs typeface="Times New Roman" panose="02020603050405020304" pitchFamily="18" charset="0"/>
            </a:endParaRPr>
          </a:p>
          <a:p>
            <a:endParaRPr lang="da-DK" b="1" dirty="0"/>
          </a:p>
          <a:p>
            <a:endParaRPr lang="da-DK" b="1" dirty="0"/>
          </a:p>
          <a:p>
            <a:endParaRPr lang="da-DK" b="1" dirty="0"/>
          </a:p>
          <a:p>
            <a:endParaRPr lang="da-DK" b="1" dirty="0"/>
          </a:p>
        </p:txBody>
      </p:sp>
      <p:sp>
        <p:nvSpPr>
          <p:cNvPr id="4" name="Pladsholder til slidenummer 3"/>
          <p:cNvSpPr>
            <a:spLocks noGrp="1"/>
          </p:cNvSpPr>
          <p:nvPr>
            <p:ph type="sldNum" sz="quarter" idx="5"/>
          </p:nvPr>
        </p:nvSpPr>
        <p:spPr/>
        <p:txBody>
          <a:bodyPr/>
          <a:lstStyle/>
          <a:p>
            <a:fld id="{715E2991-3BE9-458E-9F41-3B241BFB9D7F}" type="slidenum">
              <a:rPr lang="da-DK" smtClean="0"/>
              <a:t>8</a:t>
            </a:fld>
            <a:endParaRPr lang="da-DK"/>
          </a:p>
        </p:txBody>
      </p:sp>
    </p:spTree>
    <p:extLst>
      <p:ext uri="{BB962C8B-B14F-4D97-AF65-F5344CB8AC3E}">
        <p14:creationId xmlns:p14="http://schemas.microsoft.com/office/powerpoint/2010/main" val="3430142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generelle lønstigninger fordeles ud over alle tre år</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Første generelle lønstigning kommer allerede 1. april i år. </a:t>
            </a:r>
          </a:p>
          <a:p>
            <a:endParaRPr lang="da-DK" dirty="0"/>
          </a:p>
          <a:p>
            <a:r>
              <a:rPr lang="da-DK" dirty="0"/>
              <a:t>De konkrete løn- og pensionsforbedringer træder i kraft 1. april næste år. </a:t>
            </a:r>
          </a:p>
        </p:txBody>
      </p:sp>
      <p:sp>
        <p:nvSpPr>
          <p:cNvPr id="4" name="Pladsholder til slidenummer 3"/>
          <p:cNvSpPr>
            <a:spLocks noGrp="1"/>
          </p:cNvSpPr>
          <p:nvPr>
            <p:ph type="sldNum" sz="quarter" idx="5"/>
          </p:nvPr>
        </p:nvSpPr>
        <p:spPr/>
        <p:txBody>
          <a:bodyPr/>
          <a:lstStyle/>
          <a:p>
            <a:fld id="{ECEA53D4-F201-432F-BAFE-7DB19D05DA54}" type="slidenum">
              <a:rPr lang="da-DK" smtClean="0"/>
              <a:t>9</a:t>
            </a:fld>
            <a:endParaRPr lang="da-DK"/>
          </a:p>
        </p:txBody>
      </p:sp>
    </p:spTree>
    <p:extLst>
      <p:ext uri="{BB962C8B-B14F-4D97-AF65-F5344CB8AC3E}">
        <p14:creationId xmlns:p14="http://schemas.microsoft.com/office/powerpoint/2010/main" val="77262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ts val="1300"/>
              </a:lnSpc>
            </a:pPr>
            <a:r>
              <a:rPr lang="da-DK" sz="1200" u="sng" dirty="0">
                <a:effectLst/>
                <a:latin typeface="+mn-lt"/>
                <a:ea typeface="Times New Roman" panose="02020603050405020304" pitchFamily="18" charset="0"/>
                <a:cs typeface="Times New Roman" panose="02020603050405020304" pitchFamily="18" charset="0"/>
              </a:rPr>
              <a:t>Etablering af en tryghedspulje</a:t>
            </a:r>
            <a:endParaRPr lang="da-DK" sz="1200" dirty="0">
              <a:effectLst/>
              <a:latin typeface="+mn-lt"/>
              <a:ea typeface="Times New Roman" panose="02020603050405020304" pitchFamily="18" charset="0"/>
              <a:cs typeface="Times New Roman" panose="02020603050405020304" pitchFamily="18" charset="0"/>
            </a:endParaRPr>
          </a:p>
          <a:p>
            <a:pPr marL="285750" lvl="0" indent="-285750">
              <a:lnSpc>
                <a:spcPts val="1300"/>
              </a:lnSpc>
              <a:buFont typeface="Arial" panose="020B0604020202020204" pitchFamily="34" charset="0"/>
              <a:buChar char="•"/>
            </a:pPr>
            <a:r>
              <a:rPr lang="da-DK" sz="1200" dirty="0">
                <a:effectLst/>
                <a:latin typeface="+mn-lt"/>
                <a:ea typeface="Times New Roman" panose="02020603050405020304" pitchFamily="18" charset="0"/>
                <a:cs typeface="Times New Roman" panose="02020603050405020304" pitchFamily="18" charset="0"/>
              </a:rPr>
              <a:t>Parterne er enige om, som noget nyt i regionerne, at etablere en tryghedspulje, som skal finansiere tryghedsskabende aktiviteter i forbindelse med afskedigelse.</a:t>
            </a:r>
          </a:p>
          <a:p>
            <a:pPr marL="285750" indent="-285750">
              <a:lnSpc>
                <a:spcPts val="1300"/>
              </a:lnSpc>
              <a:buFont typeface="Arial" panose="020B0604020202020204" pitchFamily="34" charset="0"/>
              <a:buChar char="•"/>
            </a:pPr>
            <a:r>
              <a:rPr lang="da-DK" sz="1200" dirty="0">
                <a:effectLst/>
                <a:latin typeface="+mn-lt"/>
                <a:ea typeface="Times New Roman" panose="02020603050405020304" pitchFamily="18" charset="0"/>
                <a:cs typeface="Times New Roman" panose="02020603050405020304" pitchFamily="18" charset="0"/>
              </a:rPr>
              <a:t>Puljen omfatter ansatte, som er afskedigede og endnu ikke er fratrådt og, afskedigede der er fritstillet i opsigelsesperioden. Der kan ydes tilskud til den enkelte afskedigede på højst 10.000 kr. til individuel rådgivning ift. personlige og arbejdsmæssige udfordringer, som opstår med baggrund i afskedigelsen. Der kan ydes tilskud til den enkelte afskedigede på højst 20.000 kr. til kompetenceudvikling og efteruddannelse.</a:t>
            </a:r>
          </a:p>
          <a:p>
            <a:pPr marL="285750" indent="-285750">
              <a:lnSpc>
                <a:spcPts val="1300"/>
              </a:lnSpc>
              <a:buFont typeface="Arial" panose="020B0604020202020204" pitchFamily="34" charset="0"/>
              <a:buChar char="•"/>
            </a:pPr>
            <a:r>
              <a:rPr lang="da-DK" sz="1200" dirty="0">
                <a:effectLst/>
                <a:latin typeface="+mn-lt"/>
                <a:ea typeface="Times New Roman" panose="02020603050405020304" pitchFamily="18" charset="0"/>
                <a:cs typeface="Times New Roman" panose="02020603050405020304" pitchFamily="18" charset="0"/>
              </a:rPr>
              <a:t>Tryghedspuljen træder i kraft 1. september 2021.</a:t>
            </a:r>
          </a:p>
          <a:p>
            <a:pPr marL="0" indent="0">
              <a:buFont typeface="Arial" panose="020B0604020202020204" pitchFamily="34" charset="0"/>
              <a:buNone/>
            </a:pPr>
            <a:endParaRPr lang="da-DK" sz="1200" dirty="0">
              <a:latin typeface="+mn-lt"/>
            </a:endParaRPr>
          </a:p>
          <a:p>
            <a:pPr marL="0" indent="0">
              <a:buFont typeface="Arial" panose="020B0604020202020204" pitchFamily="34" charset="0"/>
              <a:buNone/>
            </a:pPr>
            <a:r>
              <a:rPr lang="da-DK" sz="1200" u="sng" dirty="0">
                <a:latin typeface="+mn-lt"/>
              </a:rPr>
              <a:t>Udviklingsprojekter</a:t>
            </a:r>
            <a:r>
              <a:rPr lang="da-DK" sz="1200" dirty="0">
                <a:latin typeface="+mn-lt"/>
              </a:rPr>
              <a:t> </a:t>
            </a:r>
          </a:p>
          <a:p>
            <a:pPr marL="0" indent="0">
              <a:buFont typeface="Arial" panose="020B0604020202020204" pitchFamily="34" charset="0"/>
              <a:buNone/>
            </a:pPr>
            <a:r>
              <a:rPr lang="da-DK" sz="1200" dirty="0">
                <a:latin typeface="+mn-lt"/>
              </a:rPr>
              <a:t>om socialfaglig ledelse og mentorordninger for nyuddannede socialrådgivere </a:t>
            </a:r>
          </a:p>
          <a:p>
            <a:pPr marL="0" indent="0">
              <a:buFont typeface="Arial" panose="020B0604020202020204" pitchFamily="34" charset="0"/>
              <a:buNone/>
            </a:pPr>
            <a:endParaRPr lang="da-DK" sz="1200" dirty="0">
              <a:latin typeface="+mn-lt"/>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Fælles fokus på fuldtid frem for deltid</a:t>
            </a:r>
            <a:endParaRPr lang="da-DK" sz="1200" dirty="0">
              <a:effectLst/>
              <a:latin typeface="+mn-lt"/>
              <a:ea typeface="Times New Roman" panose="02020603050405020304" pitchFamily="18" charset="0"/>
              <a:cs typeface="Times New Roman" panose="02020603050405020304" pitchFamily="18" charset="0"/>
            </a:endParaRPr>
          </a:p>
          <a:p>
            <a:pPr marL="0" lvl="0" indent="0">
              <a:lnSpc>
                <a:spcPts val="1300"/>
              </a:lnSpc>
              <a:buFont typeface="Symbol" panose="05050102010706020507" pitchFamily="18" charset="2"/>
              <a:buNone/>
            </a:pPr>
            <a:r>
              <a:rPr lang="da-DK" sz="1200" dirty="0">
                <a:effectLst/>
                <a:latin typeface="+mn-lt"/>
                <a:ea typeface="Times New Roman" panose="02020603050405020304" pitchFamily="18" charset="0"/>
                <a:cs typeface="Times New Roman" panose="02020603050405020304" pitchFamily="18" charset="0"/>
              </a:rPr>
              <a:t>Fælles indsats om ”Bedre muligheder for fuld tid”. Som led i indsatsen vil parterne kortlægge anvendelsen af fuldtid fordelt på de enkelte regioner. Når resultaterne af analysen foreligger, er parterne enige om politisk dialog om resultaterne.</a:t>
            </a:r>
          </a:p>
          <a:p>
            <a:pPr marL="0" indent="0">
              <a:buFont typeface="Arial" panose="020B0604020202020204" pitchFamily="34" charset="0"/>
              <a:buNone/>
            </a:pPr>
            <a:endParaRPr lang="da-DK" sz="1200" dirty="0">
              <a:latin typeface="+mn-lt"/>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For seniorer</a:t>
            </a:r>
            <a:endParaRPr lang="da-DK" sz="1200" dirty="0">
              <a:effectLst/>
              <a:latin typeface="+mn-lt"/>
              <a:ea typeface="Times New Roman" panose="02020603050405020304" pitchFamily="18" charset="0"/>
              <a:cs typeface="Times New Roman" panose="02020603050405020304" pitchFamily="18" charset="0"/>
            </a:endParaRP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Seniorrettighederne er fastholdt, så seniorbonus bliver, som de er.</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Styrket seniorindsats: Omdrejningspunktet for den styrkede seniorindsats er dialog mellem leder og medarbejder og inddragelse af MED og TR med henblik på at finde og anvende nye muligheder for fastholdelse af seniorer.</a:t>
            </a:r>
          </a:p>
          <a:p>
            <a:pPr marL="0" indent="0">
              <a:buFont typeface="Arial" panose="020B0604020202020204" pitchFamily="34" charset="0"/>
              <a:buNone/>
            </a:pPr>
            <a:endParaRPr lang="da-DK" sz="1200" dirty="0">
              <a:latin typeface="+mn-lt"/>
            </a:endParaRPr>
          </a:p>
          <a:p>
            <a:pPr marL="0" indent="0">
              <a:buFont typeface="Arial" panose="020B0604020202020204" pitchFamily="34" charset="0"/>
              <a:buNone/>
            </a:pPr>
            <a:r>
              <a:rPr lang="da-DK" sz="1200" u="sng" dirty="0">
                <a:effectLst/>
                <a:latin typeface="+mn-lt"/>
                <a:ea typeface="Times New Roman" panose="02020603050405020304" pitchFamily="18" charset="0"/>
                <a:cs typeface="Times New Roman" panose="02020603050405020304" pitchFamily="18" charset="0"/>
              </a:rPr>
              <a:t>Dialog om bæredygtighed og grøn omstilling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none" dirty="0">
                <a:effectLst/>
                <a:latin typeface="+mn-lt"/>
                <a:ea typeface="Times New Roman" panose="02020603050405020304" pitchFamily="18" charset="0"/>
                <a:cs typeface="Times New Roman" panose="02020603050405020304" pitchFamily="18" charset="0"/>
              </a:rPr>
              <a:t>Er dialog på centralt hold</a:t>
            </a:r>
          </a:p>
        </p:txBody>
      </p:sp>
      <p:sp>
        <p:nvSpPr>
          <p:cNvPr id="4" name="Pladsholder til slidenummer 3"/>
          <p:cNvSpPr>
            <a:spLocks noGrp="1"/>
          </p:cNvSpPr>
          <p:nvPr>
            <p:ph type="sldNum" sz="quarter" idx="5"/>
          </p:nvPr>
        </p:nvSpPr>
        <p:spPr/>
        <p:txBody>
          <a:bodyPr/>
          <a:lstStyle/>
          <a:p>
            <a:fld id="{715E2991-3BE9-458E-9F41-3B241BFB9D7F}" type="slidenum">
              <a:rPr lang="da-DK" smtClean="0"/>
              <a:t>10</a:t>
            </a:fld>
            <a:endParaRPr lang="da-DK"/>
          </a:p>
        </p:txBody>
      </p:sp>
    </p:spTree>
    <p:extLst>
      <p:ext uri="{BB962C8B-B14F-4D97-AF65-F5344CB8AC3E}">
        <p14:creationId xmlns:p14="http://schemas.microsoft.com/office/powerpoint/2010/main" val="4072133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latin typeface="+mn-lt"/>
              </a:rPr>
              <a:t>Vi ville gerne have haft en endnu mere ambitiøs arbejdsmiljødagsorden</a:t>
            </a:r>
          </a:p>
          <a:p>
            <a:endParaRPr lang="da-DK" sz="1200" dirty="0">
              <a:latin typeface="+mn-lt"/>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Vi ville gerne have styrket den lokale løndannelse.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Afslutningsvis skal det nævnes, at resultaterne er opnået uden indrømmelser til arbejdsgiverne.</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11</a:t>
            </a:fld>
            <a:endParaRPr lang="da-DK"/>
          </a:p>
        </p:txBody>
      </p:sp>
    </p:spTree>
    <p:extLst>
      <p:ext uri="{BB962C8B-B14F-4D97-AF65-F5344CB8AC3E}">
        <p14:creationId xmlns:p14="http://schemas.microsoft.com/office/powerpoint/2010/main" val="2786829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ts val="1300"/>
              </a:lnSpc>
            </a:pPr>
            <a:r>
              <a:rPr lang="da-DK" sz="1200" dirty="0">
                <a:effectLst/>
                <a:latin typeface="+mn-lt"/>
                <a:ea typeface="Times New Roman" panose="02020603050405020304" pitchFamily="18" charset="0"/>
                <a:cs typeface="Times New Roman" panose="02020603050405020304" pitchFamily="18" charset="0"/>
              </a:rPr>
              <a:t>Det samlede regionale forlig lever op til DS vigtigste målsætninger ved OK21 ved at: </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sikre reallønnen for alle socialrådgivere gennem generelle lønstigninger, </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iværksætte mindre forbedringer af arbejdsmiljøindsatsen samt </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bidrage til at løfte ligelønsdagsordenen, så det kønsbetingede lønefterslæb, der rammer socialrådgiverne og andre kvindefag med mellemlange uddannelser, mindskes.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Det er derudover væsentligt, at reguleringsordningen fortsætter. Det indebærer, at hvis lønudviklingen på det private arbejdsmarked tager fart i løbet af perioden, vil lønnen for de regionale ansatte socialrådgivere følge med.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Forliget indeholder desuden nogle positive elementer såsom forbedringen for sorgorlov, forbedringer i kompetencefonden </a:t>
            </a:r>
            <a:r>
              <a:rPr lang="da-DK" sz="1200">
                <a:effectLst/>
                <a:latin typeface="+mn-lt"/>
                <a:ea typeface="Times New Roman" panose="02020603050405020304" pitchFamily="18" charset="0"/>
                <a:cs typeface="Times New Roman" panose="02020603050405020304" pitchFamily="18" charset="0"/>
              </a:rPr>
              <a:t>og oprettelse af en tryghedspulje.</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Derudover er det lykkedes i DS egne forhandlinger med RLTN at forhandle nogle vigtige løn- og pensionsstigninger hjem, som betyder, at:</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Alle socialrådgivere i basisstillinger får forhøjet pensionsindbetaling</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lederlønningerne hæves, hvilket er en fordel for alle socialrådgivere, eftersom ledernes lønninger ofte fungerer som et glasloft for, hvor høj løn andre socialrådgivere kan oppebære.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Socialrådgivere på grundløn 41 + 3.360 får en mindre lønstigning.</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Endelig har vi fået gennembrud på vilkårene for kandidater, således at socialrådgivere med en kandidat i socialt arbejde nu får samme pensionsprocent, som andre regionalt ansatte socialrådgivere.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FHD bemærker med en vis ærgrelse, at det ikke er lykkedes at opnå resultater om lokal løndannelse, samt at DS gerne havde set en endnu mere ambitiøs arbejdsmiljøprofil på forliget</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Afslutnings skal det nævnes, at resultaterne er opnået uden indrømmelser til arbejdsgiverne.</a:t>
            </a:r>
          </a:p>
          <a:p>
            <a:pPr>
              <a:lnSpc>
                <a:spcPts val="1300"/>
              </a:lnSpc>
            </a:pPr>
            <a:endParaRPr lang="da-DK" sz="1200" dirty="0">
              <a:effectLst/>
              <a:latin typeface="+mn-lt"/>
              <a:ea typeface="Times New Roman" panose="02020603050405020304" pitchFamily="18"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12</a:t>
            </a:fld>
            <a:endParaRPr lang="da-DK"/>
          </a:p>
        </p:txBody>
      </p:sp>
    </p:spTree>
    <p:extLst>
      <p:ext uri="{BB962C8B-B14F-4D97-AF65-F5344CB8AC3E}">
        <p14:creationId xmlns:p14="http://schemas.microsoft.com/office/powerpoint/2010/main" val="2361487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Urafstemning</a:t>
            </a:r>
          </a:p>
          <a:p>
            <a:pPr marL="171450" indent="-171450" algn="l" defTabSz="914400" rtl="0" eaLnBrk="1" latinLnBrk="0" hangingPunct="1">
              <a:buFont typeface="Arial" panose="020B0604020202020204" pitchFamily="34" charset="0"/>
              <a:buChar char="•"/>
            </a:pPr>
            <a:r>
              <a:rPr lang="da-DK" sz="1200" kern="1200" dirty="0">
                <a:solidFill>
                  <a:schemeClr val="tx1"/>
                </a:solidFill>
                <a:latin typeface="+mn-lt"/>
                <a:ea typeface="+mn-ea"/>
                <a:cs typeface="+mn-cs"/>
              </a:rPr>
              <a:t>Offentlige OK-forlig godkendes ved urafstemning</a:t>
            </a:r>
          </a:p>
          <a:p>
            <a:pPr marL="171450" indent="-171450" algn="l" defTabSz="914400" rtl="0" eaLnBrk="1" latinLnBrk="0" hangingPunct="1">
              <a:buFont typeface="Arial" panose="020B0604020202020204" pitchFamily="34" charset="0"/>
              <a:buChar char="•"/>
            </a:pPr>
            <a:endParaRPr lang="da-DK" sz="1200" kern="1200" dirty="0">
              <a:solidFill>
                <a:schemeClr val="tx1"/>
              </a:solidFill>
              <a:latin typeface="+mn-lt"/>
              <a:ea typeface="+mn-ea"/>
              <a:cs typeface="+mn-cs"/>
            </a:endParaRP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da-DK" sz="1200" kern="1200" dirty="0">
                <a:solidFill>
                  <a:schemeClr val="tx1"/>
                </a:solidFill>
                <a:latin typeface="+mn-lt"/>
                <a:ea typeface="+mn-ea"/>
                <a:cs typeface="+mn-cs"/>
              </a:rPr>
              <a:t>HB anbefaler et ja, men uanset hvad man har tænkt sig at stemme, er det vigtigt at stemme. </a:t>
            </a:r>
          </a:p>
          <a:p>
            <a:pPr marL="171450" indent="-171450" algn="l" defTabSz="914400" rtl="0" eaLnBrk="1" latinLnBrk="0" hangingPunct="1">
              <a:lnSpc>
                <a:spcPct val="107000"/>
              </a:lnSpc>
              <a:spcAft>
                <a:spcPts val="800"/>
              </a:spcAft>
              <a:buFont typeface="Arial" panose="020B0604020202020204" pitchFamily="34" charset="0"/>
              <a:buChar char="•"/>
            </a:pPr>
            <a:endParaRPr lang="da-DK" sz="1200" kern="1200" dirty="0">
              <a:solidFill>
                <a:schemeClr val="tx1"/>
              </a:solidFill>
              <a:latin typeface="+mn-lt"/>
              <a:ea typeface="+mn-ea"/>
              <a:cs typeface="+mn-cs"/>
            </a:endParaRPr>
          </a:p>
          <a:p>
            <a:pPr marL="171450" indent="-171450" algn="l" defTabSz="914400" rtl="0" eaLnBrk="1" latinLnBrk="0" hangingPunct="1">
              <a:lnSpc>
                <a:spcPct val="107000"/>
              </a:lnSpc>
              <a:spcAft>
                <a:spcPts val="800"/>
              </a:spcAft>
              <a:buFont typeface="Arial" panose="020B0604020202020204" pitchFamily="34" charset="0"/>
              <a:buChar char="•"/>
            </a:pPr>
            <a:r>
              <a:rPr lang="da-DK" sz="1200" kern="1200" dirty="0">
                <a:solidFill>
                  <a:schemeClr val="tx1"/>
                </a:solidFill>
                <a:latin typeface="+mn-lt"/>
                <a:ea typeface="+mn-ea"/>
                <a:cs typeface="+mn-cs"/>
              </a:rPr>
              <a:t>Vi har brug for jeres indsats igen – Det er jer, der kan få kollegerne til at stemme. </a:t>
            </a:r>
          </a:p>
          <a:p>
            <a:pPr marL="171450" indent="-171450" algn="l" defTabSz="914400" rtl="0" eaLnBrk="1" latinLnBrk="0" hangingPunct="1">
              <a:lnSpc>
                <a:spcPct val="107000"/>
              </a:lnSpc>
              <a:spcAft>
                <a:spcPts val="800"/>
              </a:spcAft>
              <a:buFont typeface="Arial" panose="020B0604020202020204" pitchFamily="34" charset="0"/>
              <a:buChar char="•"/>
            </a:pPr>
            <a:endParaRPr lang="da-DK" dirty="0"/>
          </a:p>
          <a:p>
            <a:r>
              <a:rPr lang="da-DK" b="1" dirty="0"/>
              <a:t>Klubmøder</a:t>
            </a:r>
          </a:p>
          <a:p>
            <a:pPr marL="171450" indent="-171450">
              <a:buFont typeface="Arial" panose="020B0604020202020204" pitchFamily="34" charset="0"/>
              <a:buChar char="•"/>
            </a:pPr>
            <a:r>
              <a:rPr lang="da-DK" dirty="0"/>
              <a:t>Opfordre til at stemme på klubmødet – klubmødet som valgfest?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0" dirty="0"/>
              <a:t>informationsmateriale om forliget kommer pr. mail, lige som det plejer, og kan findes på hjemmesiden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www.socialraadgiverne.dk/OK21</a:t>
            </a:r>
          </a:p>
          <a:p>
            <a:pPr marL="171450" indent="-171450">
              <a:buFont typeface="Arial" panose="020B0604020202020204" pitchFamily="34" charset="0"/>
              <a:buChar char="•"/>
            </a:pPr>
            <a:endParaRPr lang="da-DK" dirty="0"/>
          </a:p>
          <a:p>
            <a:pPr marL="0" indent="0">
              <a:buFont typeface="Arial" panose="020B0604020202020204" pitchFamily="34" charset="0"/>
              <a:buNone/>
            </a:pPr>
            <a:r>
              <a:rPr lang="da-DK" b="1" dirty="0"/>
              <a:t>Der stemmes digitalt</a:t>
            </a:r>
          </a:p>
          <a:p>
            <a:pPr marL="171450" indent="-171450">
              <a:buFont typeface="Arial" panose="020B0604020202020204" pitchFamily="34" charset="0"/>
              <a:buChar char="•"/>
            </a:pPr>
            <a:r>
              <a:rPr lang="da-DK" b="0" dirty="0"/>
              <a:t>Husk at tjekke, om dine oplysninger er korrekte – mailen er vigtig. </a:t>
            </a:r>
          </a:p>
          <a:p>
            <a:pPr marL="171450" indent="-171450">
              <a:buFont typeface="Arial" panose="020B0604020202020204" pitchFamily="34" charset="0"/>
              <a:buChar char="•"/>
            </a:pPr>
            <a:r>
              <a:rPr lang="da-DK" b="0" dirty="0"/>
              <a:t>Hvis ikke du har mail, kan du stemme på hjemmesiden via </a:t>
            </a:r>
            <a:r>
              <a:rPr lang="da-DK" b="0" dirty="0" err="1"/>
              <a:t>NemId</a:t>
            </a:r>
            <a:r>
              <a:rPr lang="da-DK" b="0" dirty="0"/>
              <a:t>.</a:t>
            </a:r>
          </a:p>
          <a:p>
            <a:pPr marL="171450" indent="-171450">
              <a:buFont typeface="Arial" panose="020B0604020202020204" pitchFamily="34" charset="0"/>
              <a:buChar char="•"/>
            </a:pPr>
            <a:endParaRPr lang="da-DK" b="0" dirty="0"/>
          </a:p>
        </p:txBody>
      </p:sp>
      <p:sp>
        <p:nvSpPr>
          <p:cNvPr id="4" name="Pladsholder til slidenummer 3"/>
          <p:cNvSpPr>
            <a:spLocks noGrp="1"/>
          </p:cNvSpPr>
          <p:nvPr>
            <p:ph type="sldNum" sz="quarter" idx="5"/>
          </p:nvPr>
        </p:nvSpPr>
        <p:spPr/>
        <p:txBody>
          <a:bodyPr/>
          <a:lstStyle/>
          <a:p>
            <a:fld id="{9D1FE762-C42C-47F8-A60C-27A09DF3A7CA}" type="slidenum">
              <a:rPr lang="da-DK" smtClean="0"/>
              <a:t>13</a:t>
            </a:fld>
            <a:endParaRPr lang="da-DK"/>
          </a:p>
        </p:txBody>
      </p:sp>
    </p:spTree>
    <p:extLst>
      <p:ext uri="{BB962C8B-B14F-4D97-AF65-F5344CB8AC3E}">
        <p14:creationId xmlns:p14="http://schemas.microsoft.com/office/powerpoint/2010/main" val="3322400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flere oplysninger at hente på</a:t>
            </a:r>
          </a:p>
          <a:p>
            <a:endParaRPr lang="da-DK" dirty="0"/>
          </a:p>
          <a:p>
            <a:r>
              <a:rPr lang="da-DK" dirty="0"/>
              <a:t>www.socialraadgiverne.dk/OK21</a:t>
            </a:r>
          </a:p>
          <a:p>
            <a:endParaRPr lang="da-DK" dirty="0"/>
          </a:p>
          <a:p>
            <a:r>
              <a:rPr lang="da-DK" dirty="0"/>
              <a:t>Eller hos din regionsformand eller konsulent. </a:t>
            </a:r>
          </a:p>
        </p:txBody>
      </p:sp>
      <p:sp>
        <p:nvSpPr>
          <p:cNvPr id="4" name="Pladsholder til slidenummer 3"/>
          <p:cNvSpPr>
            <a:spLocks noGrp="1"/>
          </p:cNvSpPr>
          <p:nvPr>
            <p:ph type="sldNum" sz="quarter" idx="5"/>
          </p:nvPr>
        </p:nvSpPr>
        <p:spPr/>
        <p:txBody>
          <a:bodyPr/>
          <a:lstStyle/>
          <a:p>
            <a:fld id="{1CF0964E-7B53-43FB-B7F7-E64712CE037F}" type="slidenum">
              <a:rPr lang="da-DK" smtClean="0"/>
              <a:t>14</a:t>
            </a:fld>
            <a:endParaRPr lang="da-DK"/>
          </a:p>
        </p:txBody>
      </p:sp>
    </p:spTree>
    <p:extLst>
      <p:ext uri="{BB962C8B-B14F-4D97-AF65-F5344CB8AC3E}">
        <p14:creationId xmlns:p14="http://schemas.microsoft.com/office/powerpoint/2010/main" val="2545450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xmlns="" id="{6D3CC947-25BE-47AC-98C8-DA9E0FA641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75856" y="2492896"/>
            <a:ext cx="3010754" cy="13681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22400" y="1123200"/>
            <a:ext cx="7850187" cy="4363200"/>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Title 4"/>
          <p:cNvSpPr>
            <a:spLocks noGrp="1"/>
          </p:cNvSpPr>
          <p:nvPr>
            <p:ph type="title"/>
          </p:nvPr>
        </p:nvSpPr>
        <p:spPr/>
        <p:txBody>
          <a:bodyPr/>
          <a:lstStyle/>
          <a:p>
            <a:r>
              <a:rPr lang="da-DK"/>
              <a:t>Klik for at redigere titeltypografien i masteren</a:t>
            </a:r>
          </a:p>
        </p:txBody>
      </p:sp>
      <p:pic>
        <p:nvPicPr>
          <p:cNvPr id="8" name="Billede 7">
            <a:extLst>
              <a:ext uri="{FF2B5EF4-FFF2-40B4-BE49-F238E27FC236}">
                <a16:creationId xmlns:a16="http://schemas.microsoft.com/office/drawing/2014/main" xmlns="" id="{274C7C57-BD78-48EC-9CF1-08A31A64E4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20272" y="5642630"/>
            <a:ext cx="1497059" cy="680296"/>
          </a:xfrm>
          <a:prstGeom prst="rect">
            <a:avLst/>
          </a:prstGeom>
        </p:spPr>
      </p:pic>
    </p:spTree>
    <p:extLst>
      <p:ext uri="{BB962C8B-B14F-4D97-AF65-F5344CB8AC3E}">
        <p14:creationId xmlns:p14="http://schemas.microsoft.com/office/powerpoint/2010/main" val="3560786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Brugerdefineret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4" name="Pladsholder til indhold 3"/>
          <p:cNvSpPr>
            <a:spLocks noGrp="1"/>
          </p:cNvSpPr>
          <p:nvPr>
            <p:ph sz="quarter" idx="10"/>
          </p:nvPr>
        </p:nvSpPr>
        <p:spPr>
          <a:xfrm>
            <a:off x="1143000" y="1828800"/>
            <a:ext cx="7086600" cy="38100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3646504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pd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43608" y="274638"/>
            <a:ext cx="7859216" cy="706090"/>
          </a:xfrm>
          <a:prstGeom prst="rect">
            <a:avLst/>
          </a:prstGeom>
        </p:spPr>
        <p:txBody>
          <a:bodyPr vert="horz" lIns="91440" tIns="45720" rIns="91440" bIns="45720" rtlCol="0" anchor="ctr">
            <a:normAutofit/>
          </a:bodyPr>
          <a:lstStyle/>
          <a:p>
            <a:r>
              <a:rPr lang="da-DK"/>
              <a:t>Klik for at redigere titeltypografien i masteren</a:t>
            </a:r>
            <a:endParaRPr lang="da-DK" dirty="0"/>
          </a:p>
        </p:txBody>
      </p:sp>
      <p:sp>
        <p:nvSpPr>
          <p:cNvPr id="3" name="Text Placeholder 2"/>
          <p:cNvSpPr>
            <a:spLocks noGrp="1"/>
          </p:cNvSpPr>
          <p:nvPr>
            <p:ph type="body" idx="1"/>
          </p:nvPr>
        </p:nvSpPr>
        <p:spPr>
          <a:xfrm>
            <a:off x="1022920" y="1124745"/>
            <a:ext cx="7869560" cy="4514056"/>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cxnSp>
        <p:nvCxnSpPr>
          <p:cNvPr id="6" name="Lige forbindelse 5"/>
          <p:cNvCxnSpPr/>
          <p:nvPr userDrawn="1"/>
        </p:nvCxnSpPr>
        <p:spPr>
          <a:xfrm rot="16200000" flipH="1">
            <a:off x="-2169716" y="2858690"/>
            <a:ext cx="5712620" cy="4"/>
          </a:xfrm>
          <a:prstGeom prst="line">
            <a:avLst/>
          </a:prstGeom>
          <a:ln w="228600" cap="flat" cmpd="sng" algn="ctr">
            <a:solidFill>
              <a:srgbClr val="E76C55"/>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7" name="Billede 6"/>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5"/>
              <a:stretch>
                <a:fillRect/>
              </a:stretch>
            </p:blipFill>
          </mc:Choice>
          <mc:Fallback>
            <p:blipFill>
              <a:blip r:embed="rId6"/>
              <a:stretch>
                <a:fillRect/>
              </a:stretch>
            </p:blipFill>
          </mc:Fallback>
        </mc:AlternateContent>
        <p:spPr>
          <a:xfrm>
            <a:off x="508000" y="5892800"/>
            <a:ext cx="2159000" cy="406400"/>
          </a:xfrm>
          <a:prstGeom prst="rect">
            <a:avLst/>
          </a:prstGeom>
        </p:spPr>
      </p:pic>
    </p:spTree>
    <p:extLst>
      <p:ext uri="{BB962C8B-B14F-4D97-AF65-F5344CB8AC3E}">
        <p14:creationId xmlns:p14="http://schemas.microsoft.com/office/powerpoint/2010/main" val="3014497229"/>
      </p:ext>
    </p:extLst>
  </p:cSld>
  <p:clrMap bg1="lt1" tx1="dk1" bg2="lt2" tx2="dk2" accent1="accent1" accent2="accent2" accent3="accent3" accent4="accent4" accent5="accent5" accent6="accent6" hlink="hlink" folHlink="folHlink"/>
  <p:sldLayoutIdLst>
    <p:sldLayoutId id="2147483659" r:id="rId1"/>
    <p:sldLayoutId id="2147483658" r:id="rId2"/>
    <p:sldLayoutId id="2147483660" r:id="rId3"/>
  </p:sldLayoutIdLst>
  <p:txStyles>
    <p:titleStyle>
      <a:lvl1pPr algn="l" defTabSz="914400" rtl="0" eaLnBrk="1" latinLnBrk="0" hangingPunct="1">
        <a:spcBef>
          <a:spcPct val="0"/>
        </a:spcBef>
        <a:buNone/>
        <a:defRPr sz="3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xmlns="" id="{31180D7A-0F4D-45E1-A703-C1F65C822AED}"/>
              </a:ext>
            </a:extLst>
          </p:cNvPr>
          <p:cNvSpPr txBox="1"/>
          <p:nvPr/>
        </p:nvSpPr>
        <p:spPr>
          <a:xfrm>
            <a:off x="3923928" y="3933056"/>
            <a:ext cx="3456384" cy="369332"/>
          </a:xfrm>
          <a:prstGeom prst="rect">
            <a:avLst/>
          </a:prstGeom>
          <a:noFill/>
        </p:spPr>
        <p:txBody>
          <a:bodyPr wrap="square" rtlCol="0">
            <a:spAutoFit/>
          </a:bodyPr>
          <a:lstStyle/>
          <a:p>
            <a:r>
              <a:rPr lang="da-DK" dirty="0"/>
              <a:t>Regionerne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97BCBAC9-142E-4D52-9B17-157B2AC2803B}"/>
              </a:ext>
            </a:extLst>
          </p:cNvPr>
          <p:cNvSpPr>
            <a:spLocks noGrp="1"/>
          </p:cNvSpPr>
          <p:nvPr>
            <p:ph type="title"/>
          </p:nvPr>
        </p:nvSpPr>
        <p:spPr>
          <a:xfrm>
            <a:off x="254849" y="188640"/>
            <a:ext cx="8431951" cy="864096"/>
          </a:xfrm>
        </p:spPr>
        <p:txBody>
          <a:bodyPr/>
          <a:lstStyle/>
          <a:p>
            <a:pPr algn="ctr"/>
            <a:r>
              <a:rPr lang="en-US" dirty="0" err="1"/>
              <a:t>Lidt</a:t>
            </a:r>
            <a:r>
              <a:rPr lang="en-US" dirty="0"/>
              <a:t> om zoom</a:t>
            </a:r>
          </a:p>
        </p:txBody>
      </p:sp>
      <p:sp>
        <p:nvSpPr>
          <p:cNvPr id="8" name="Content Placeholder 2">
            <a:extLst>
              <a:ext uri="{FF2B5EF4-FFF2-40B4-BE49-F238E27FC236}">
                <a16:creationId xmlns:a16="http://schemas.microsoft.com/office/drawing/2014/main" xmlns="" id="{EF2B33E6-D36A-4660-9D90-6C0DE25C9A7F}"/>
              </a:ext>
            </a:extLst>
          </p:cNvPr>
          <p:cNvSpPr>
            <a:spLocks noGrp="1"/>
          </p:cNvSpPr>
          <p:nvPr>
            <p:ph sz="quarter" idx="10"/>
          </p:nvPr>
        </p:nvSpPr>
        <p:spPr>
          <a:xfrm>
            <a:off x="1691680" y="1052736"/>
            <a:ext cx="7288647" cy="4752528"/>
          </a:xfrm>
        </p:spPr>
        <p:txBody>
          <a:bodyPr>
            <a:normAutofit/>
          </a:bodyPr>
          <a:lstStyle/>
          <a:p>
            <a:pPr marL="0" marR="0" lvl="0" indent="0" algn="l" defTabSz="457200" rtl="0" eaLnBrk="1" fontAlgn="base" latinLnBrk="0" hangingPunct="1">
              <a:lnSpc>
                <a:spcPct val="100000"/>
              </a:lnSpc>
              <a:spcBef>
                <a:spcPct val="20000"/>
              </a:spcBef>
              <a:spcAft>
                <a:spcPts val="600"/>
              </a:spcAft>
              <a:buClr>
                <a:srgbClr val="DB538E"/>
              </a:buClr>
              <a:buSzTx/>
              <a:buFont typeface="Arial" pitchFamily="34" charset="0"/>
              <a:buNone/>
              <a:tabLst/>
              <a:defRPr/>
            </a:pP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Det kan se lidt forskelligt ud på computer og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Ipad</a:t>
            </a:r>
            <a:r>
              <a:rPr lang="da-DK" sz="1600" dirty="0">
                <a:solidFill>
                  <a:prstClr val="black"/>
                </a:solidFill>
              </a:rPr>
              <a:t>.</a:t>
            </a:r>
          </a:p>
          <a:p>
            <a:pPr marL="0" marR="0" lvl="0" indent="0" algn="l" defTabSz="457200" rtl="0" eaLnBrk="1" fontAlgn="base" latinLnBrk="0" hangingPunct="1">
              <a:lnSpc>
                <a:spcPct val="100000"/>
              </a:lnSpc>
              <a:spcBef>
                <a:spcPct val="20000"/>
              </a:spcBef>
              <a:spcAft>
                <a:spcPts val="600"/>
              </a:spcAft>
              <a:buClr>
                <a:srgbClr val="DB538E"/>
              </a:buClr>
              <a:buSzTx/>
              <a:buFont typeface="Arial" pitchFamily="34" charset="0"/>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Mute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unmute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Når du ikke taler skal du være på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mute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Du muter dig selv ved at trykke på mikrofonikonet i værktøjslinjen i bunden af skærmen.</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Video til/fra: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Du slår video til og fra ved at trykke på videoikonet i værktøjslinjen.</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Ræk hånden op/</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Når du gerne vil have ordet skal du trykke på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lang="da-DK" sz="1600" dirty="0">
                <a:solidFill>
                  <a:prstClr val="black"/>
                </a:solidFill>
              </a:rPr>
              <a:t>T</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ryk på participants i bunden af skærmen midt for. I bunden af billedet trykker du på ikonet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Husk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unmute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dig selv, når du får ordet</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lang="da-DK" sz="1600" noProof="0" dirty="0">
              <a:solidFill>
                <a:prstClr val="black"/>
              </a:solidFill>
              <a:sym typeface="Wingdings" panose="05000000000000000000" pitchFamily="2" charset="2"/>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Reaktioner:</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 Reaktionsikonet kan du bruge til at klappe og like.</a:t>
            </a:r>
            <a:endPar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endParaRPr>
          </a:p>
          <a:p>
            <a:endParaRPr lang="en-US" dirty="0"/>
          </a:p>
        </p:txBody>
      </p:sp>
      <p:pic>
        <p:nvPicPr>
          <p:cNvPr id="4" name="Billede 3">
            <a:extLst>
              <a:ext uri="{FF2B5EF4-FFF2-40B4-BE49-F238E27FC236}">
                <a16:creationId xmlns:a16="http://schemas.microsoft.com/office/drawing/2014/main" xmlns="" id="{EDB8608B-8065-4624-A9AF-51710E4ADBCC}"/>
              </a:ext>
            </a:extLst>
          </p:cNvPr>
          <p:cNvPicPr>
            <a:picLocks noChangeAspect="1"/>
          </p:cNvPicPr>
          <p:nvPr/>
        </p:nvPicPr>
        <p:blipFill>
          <a:blip r:embed="rId3"/>
          <a:stretch>
            <a:fillRect/>
          </a:stretch>
        </p:blipFill>
        <p:spPr>
          <a:xfrm>
            <a:off x="927375" y="1788068"/>
            <a:ext cx="750962" cy="653334"/>
          </a:xfrm>
          <a:prstGeom prst="rect">
            <a:avLst/>
          </a:prstGeom>
        </p:spPr>
      </p:pic>
      <p:pic>
        <p:nvPicPr>
          <p:cNvPr id="7" name="Billede 6">
            <a:extLst>
              <a:ext uri="{FF2B5EF4-FFF2-40B4-BE49-F238E27FC236}">
                <a16:creationId xmlns:a16="http://schemas.microsoft.com/office/drawing/2014/main" xmlns="" id="{A313F904-D898-4039-A8B9-404E57658770}"/>
              </a:ext>
            </a:extLst>
          </p:cNvPr>
          <p:cNvPicPr>
            <a:picLocks noChangeAspect="1"/>
          </p:cNvPicPr>
          <p:nvPr/>
        </p:nvPicPr>
        <p:blipFill>
          <a:blip r:embed="rId4"/>
          <a:stretch>
            <a:fillRect/>
          </a:stretch>
        </p:blipFill>
        <p:spPr>
          <a:xfrm>
            <a:off x="883850" y="2807689"/>
            <a:ext cx="794487" cy="539778"/>
          </a:xfrm>
          <a:prstGeom prst="rect">
            <a:avLst/>
          </a:prstGeom>
        </p:spPr>
      </p:pic>
      <p:pic>
        <p:nvPicPr>
          <p:cNvPr id="10" name="Billede 9">
            <a:extLst>
              <a:ext uri="{FF2B5EF4-FFF2-40B4-BE49-F238E27FC236}">
                <a16:creationId xmlns:a16="http://schemas.microsoft.com/office/drawing/2014/main" xmlns="" id="{2270EFAB-D6F5-4570-9C88-04274B1C7FA1}"/>
              </a:ext>
            </a:extLst>
          </p:cNvPr>
          <p:cNvPicPr>
            <a:picLocks noChangeAspect="1"/>
          </p:cNvPicPr>
          <p:nvPr/>
        </p:nvPicPr>
        <p:blipFill>
          <a:blip r:embed="rId5"/>
          <a:stretch>
            <a:fillRect/>
          </a:stretch>
        </p:blipFill>
        <p:spPr>
          <a:xfrm>
            <a:off x="883850" y="3556448"/>
            <a:ext cx="768389" cy="808656"/>
          </a:xfrm>
          <a:prstGeom prst="rect">
            <a:avLst/>
          </a:prstGeom>
        </p:spPr>
      </p:pic>
      <p:pic>
        <p:nvPicPr>
          <p:cNvPr id="14" name="Billede 13">
            <a:extLst>
              <a:ext uri="{FF2B5EF4-FFF2-40B4-BE49-F238E27FC236}">
                <a16:creationId xmlns:a16="http://schemas.microsoft.com/office/drawing/2014/main" xmlns="" id="{6CE4C9B2-EE88-439A-A735-937333314DD2}"/>
              </a:ext>
            </a:extLst>
          </p:cNvPr>
          <p:cNvPicPr>
            <a:picLocks noChangeAspect="1"/>
          </p:cNvPicPr>
          <p:nvPr/>
        </p:nvPicPr>
        <p:blipFill>
          <a:blip r:embed="rId6"/>
          <a:stretch>
            <a:fillRect/>
          </a:stretch>
        </p:blipFill>
        <p:spPr>
          <a:xfrm>
            <a:off x="881675" y="4653136"/>
            <a:ext cx="763702" cy="639907"/>
          </a:xfrm>
          <a:prstGeom prst="rect">
            <a:avLst/>
          </a:prstGeom>
        </p:spPr>
      </p:pic>
    </p:spTree>
    <p:extLst>
      <p:ext uri="{BB962C8B-B14F-4D97-AF65-F5344CB8AC3E}">
        <p14:creationId xmlns:p14="http://schemas.microsoft.com/office/powerpoint/2010/main" val="2448328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38380FB7-7D26-4C44-B760-2B9442A69F80}"/>
              </a:ext>
            </a:extLst>
          </p:cNvPr>
          <p:cNvSpPr>
            <a:spLocks noGrp="1"/>
          </p:cNvSpPr>
          <p:nvPr>
            <p:ph type="body" sz="quarter" idx="10"/>
          </p:nvPr>
        </p:nvSpPr>
        <p:spPr>
          <a:xfrm>
            <a:off x="3262012" y="1158874"/>
            <a:ext cx="5099661" cy="3621436"/>
          </a:xfrm>
        </p:spPr>
        <p:txBody>
          <a:bodyPr/>
          <a:lstStyle/>
          <a:p>
            <a:endParaRPr lang="da-DK" dirty="0"/>
          </a:p>
        </p:txBody>
      </p:sp>
      <p:sp>
        <p:nvSpPr>
          <p:cNvPr id="3" name="Titel 2">
            <a:extLst>
              <a:ext uri="{FF2B5EF4-FFF2-40B4-BE49-F238E27FC236}">
                <a16:creationId xmlns:a16="http://schemas.microsoft.com/office/drawing/2014/main" xmlns="" id="{F4C41B9E-F4D2-4A68-9A02-1945DB1C86D1}"/>
              </a:ext>
            </a:extLst>
          </p:cNvPr>
          <p:cNvSpPr>
            <a:spLocks noGrp="1"/>
          </p:cNvSpPr>
          <p:nvPr>
            <p:ph type="title"/>
          </p:nvPr>
        </p:nvSpPr>
        <p:spPr/>
        <p:txBody>
          <a:bodyPr>
            <a:normAutofit fontScale="90000"/>
          </a:bodyPr>
          <a:lstStyle/>
          <a:p>
            <a:r>
              <a:rPr lang="da-DK" dirty="0"/>
              <a:t>OK21 – Hvad står der i aftalerne?</a:t>
            </a:r>
          </a:p>
        </p:txBody>
      </p:sp>
      <p:pic>
        <p:nvPicPr>
          <p:cNvPr id="6146" name="Picture 2">
            <a:extLst>
              <a:ext uri="{FF2B5EF4-FFF2-40B4-BE49-F238E27FC236}">
                <a16:creationId xmlns:a16="http://schemas.microsoft.com/office/drawing/2014/main" xmlns="" id="{3FDA4AFD-A1C3-48B5-AB91-8BCB62080F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38734"/>
            <a:ext cx="7589478" cy="398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220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xmlns="" id="{C0E189D0-D3DC-4D47-88D0-ED19B2CFEFBA}"/>
              </a:ext>
            </a:extLst>
          </p:cNvPr>
          <p:cNvSpPr>
            <a:spLocks noGrp="1"/>
          </p:cNvSpPr>
          <p:nvPr>
            <p:ph type="title"/>
          </p:nvPr>
        </p:nvSpPr>
        <p:spPr/>
        <p:txBody>
          <a:bodyPr>
            <a:normAutofit fontScale="90000"/>
          </a:bodyPr>
          <a:lstStyle/>
          <a:p>
            <a:r>
              <a:rPr lang="da-DK" dirty="0"/>
              <a:t>OK21: Corona-overenskomsten</a:t>
            </a:r>
          </a:p>
        </p:txBody>
      </p:sp>
      <p:pic>
        <p:nvPicPr>
          <p:cNvPr id="4098" name="Picture 2">
            <a:extLst>
              <a:ext uri="{FF2B5EF4-FFF2-40B4-BE49-F238E27FC236}">
                <a16:creationId xmlns:a16="http://schemas.microsoft.com/office/drawing/2014/main" xmlns="" id="{700985FE-2698-44D7-AC5B-37C8F93AA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24743"/>
            <a:ext cx="6840760" cy="427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005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867D7DC3-C96B-4DEA-AE52-21362236AF0B}"/>
              </a:ext>
            </a:extLst>
          </p:cNvPr>
          <p:cNvSpPr>
            <a:spLocks noGrp="1"/>
          </p:cNvSpPr>
          <p:nvPr>
            <p:ph type="body" sz="quarter" idx="10"/>
          </p:nvPr>
        </p:nvSpPr>
        <p:spPr>
          <a:xfrm>
            <a:off x="1043608" y="1196753"/>
            <a:ext cx="7560840" cy="2664295"/>
          </a:xfrm>
        </p:spPr>
        <p:txBody>
          <a:bodyPr>
            <a:normAutofit/>
          </a:bodyPr>
          <a:lstStyle/>
          <a:p>
            <a:pPr marL="285750" lvl="0" indent="-285750">
              <a:lnSpc>
                <a:spcPct val="120000"/>
              </a:lnSpc>
              <a:buFont typeface="Arial" panose="020B0604020202020204" pitchFamily="34" charset="0"/>
              <a:buChar char="•"/>
            </a:pPr>
            <a:r>
              <a:rPr lang="da-DK" sz="2400" dirty="0">
                <a:effectLst/>
                <a:latin typeface="+mn-lt"/>
                <a:ea typeface="Calibri" panose="020F0502020204030204" pitchFamily="34" charset="0"/>
                <a:cs typeface="Times New Roman" panose="02020603050405020304" pitchFamily="18" charset="0"/>
              </a:rPr>
              <a:t>Generelle lønstigninger, som sikrer reallønnen til alle (5,02 %)</a:t>
            </a:r>
          </a:p>
          <a:p>
            <a:pPr marL="285750" lvl="0" indent="-285750">
              <a:lnSpc>
                <a:spcPct val="120000"/>
              </a:lnSpc>
              <a:buFont typeface="Arial" panose="020B0604020202020204" pitchFamily="34" charset="0"/>
              <a:buChar char="•"/>
            </a:pPr>
            <a:r>
              <a:rPr lang="da-DK" sz="2400" dirty="0">
                <a:effectLst/>
                <a:latin typeface="+mn-lt"/>
                <a:ea typeface="Calibri" panose="020F0502020204030204" pitchFamily="34" charset="0"/>
                <a:cs typeface="Times New Roman" panose="02020603050405020304" pitchFamily="18" charset="0"/>
              </a:rPr>
              <a:t>Reguleringsordningen videreføres</a:t>
            </a:r>
          </a:p>
          <a:p>
            <a:pPr marL="285750" lvl="0" indent="-285750">
              <a:lnSpc>
                <a:spcPct val="120000"/>
              </a:lnSpc>
              <a:spcAft>
                <a:spcPts val="800"/>
              </a:spcAft>
              <a:buFont typeface="Arial" panose="020B0604020202020204" pitchFamily="34" charset="0"/>
              <a:buChar char="•"/>
            </a:pPr>
            <a:r>
              <a:rPr lang="da-DK" sz="2400" dirty="0">
                <a:effectLst/>
                <a:latin typeface="+mn-lt"/>
                <a:ea typeface="Calibri" panose="020F0502020204030204" pitchFamily="34" charset="0"/>
                <a:cs typeface="Times New Roman" panose="02020603050405020304" pitchFamily="18" charset="0"/>
              </a:rPr>
              <a:t>Særlige puljer til ligeløn – herunder for socialrådgivere</a:t>
            </a:r>
            <a:endParaRPr lang="da-DK" dirty="0"/>
          </a:p>
        </p:txBody>
      </p:sp>
      <p:sp>
        <p:nvSpPr>
          <p:cNvPr id="3" name="Titel 2">
            <a:extLst>
              <a:ext uri="{FF2B5EF4-FFF2-40B4-BE49-F238E27FC236}">
                <a16:creationId xmlns:a16="http://schemas.microsoft.com/office/drawing/2014/main" xmlns="" id="{700DCD0F-5528-47F1-AEC6-527DF5874FED}"/>
              </a:ext>
            </a:extLst>
          </p:cNvPr>
          <p:cNvSpPr>
            <a:spLocks noGrp="1"/>
          </p:cNvSpPr>
          <p:nvPr>
            <p:ph type="title"/>
          </p:nvPr>
        </p:nvSpPr>
        <p:spPr>
          <a:xfrm>
            <a:off x="1043608" y="246503"/>
            <a:ext cx="7859216" cy="706090"/>
          </a:xfrm>
        </p:spPr>
        <p:txBody>
          <a:bodyPr/>
          <a:lstStyle/>
          <a:p>
            <a:r>
              <a:rPr lang="da-DK" dirty="0"/>
              <a:t>Vigtigste resultater ved OK21</a:t>
            </a:r>
          </a:p>
        </p:txBody>
      </p:sp>
      <p:pic>
        <p:nvPicPr>
          <p:cNvPr id="1026" name="Picture 2">
            <a:extLst>
              <a:ext uri="{FF2B5EF4-FFF2-40B4-BE49-F238E27FC236}">
                <a16:creationId xmlns:a16="http://schemas.microsoft.com/office/drawing/2014/main" xmlns="" id="{5FA95DD7-0874-4260-8B0C-0CAC6DE120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656" y="3645024"/>
            <a:ext cx="7557694"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599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047ABB4B-6D69-4DA3-ADA0-1085B8C591B6}"/>
              </a:ext>
            </a:extLst>
          </p:cNvPr>
          <p:cNvSpPr>
            <a:spLocks noGrp="1"/>
          </p:cNvSpPr>
          <p:nvPr>
            <p:ph type="body" sz="quarter" idx="10"/>
          </p:nvPr>
        </p:nvSpPr>
        <p:spPr>
          <a:xfrm>
            <a:off x="1013371" y="1268760"/>
            <a:ext cx="7850187" cy="2305800"/>
          </a:xfrm>
        </p:spPr>
        <p:txBody>
          <a:bodyPr>
            <a:normAutofit fontScale="92500"/>
          </a:bodyPr>
          <a:lstStyle/>
          <a:p>
            <a:pPr marL="342900" indent="-342900">
              <a:lnSpc>
                <a:spcPct val="120000"/>
              </a:lnSpc>
              <a:buFont typeface="Arial" panose="020B0604020202020204" pitchFamily="34" charset="0"/>
              <a:buChar char="•"/>
            </a:pPr>
            <a:r>
              <a:rPr lang="da-DK" sz="2400" dirty="0">
                <a:latin typeface="+mn-lt"/>
              </a:rPr>
              <a:t>Arbejdsmiljø – mindre forbedringer</a:t>
            </a:r>
          </a:p>
          <a:p>
            <a:pPr marL="342900" indent="-342900">
              <a:lnSpc>
                <a:spcPct val="120000"/>
              </a:lnSpc>
              <a:buFont typeface="Arial" panose="020B0604020202020204" pitchFamily="34" charset="0"/>
              <a:buChar char="•"/>
            </a:pPr>
            <a:r>
              <a:rPr lang="da-DK" sz="2400" dirty="0">
                <a:latin typeface="+mn-lt"/>
              </a:rPr>
              <a:t>Kompetencefond</a:t>
            </a:r>
          </a:p>
          <a:p>
            <a:pPr marL="342900" indent="-342900">
              <a:lnSpc>
                <a:spcPct val="120000"/>
              </a:lnSpc>
              <a:buFont typeface="Arial" panose="020B0604020202020204" pitchFamily="34" charset="0"/>
              <a:buChar char="•"/>
            </a:pPr>
            <a:r>
              <a:rPr lang="da-DK" sz="2400" dirty="0">
                <a:latin typeface="+mn-lt"/>
              </a:rPr>
              <a:t>Sorgorlov</a:t>
            </a:r>
          </a:p>
          <a:p>
            <a:pPr marL="342900" indent="-342900">
              <a:lnSpc>
                <a:spcPct val="120000"/>
              </a:lnSpc>
              <a:buFont typeface="Arial" panose="020B0604020202020204" pitchFamily="34" charset="0"/>
              <a:buChar char="•"/>
            </a:pPr>
            <a:r>
              <a:rPr lang="da-DK" sz="2400" dirty="0">
                <a:latin typeface="+mn-lt"/>
              </a:rPr>
              <a:t>Pensionsvilkår for socialrådgivere som tager en kandidatuddannelse</a:t>
            </a:r>
          </a:p>
        </p:txBody>
      </p:sp>
      <p:sp>
        <p:nvSpPr>
          <p:cNvPr id="3" name="Titel 2">
            <a:extLst>
              <a:ext uri="{FF2B5EF4-FFF2-40B4-BE49-F238E27FC236}">
                <a16:creationId xmlns:a16="http://schemas.microsoft.com/office/drawing/2014/main" xmlns="" id="{B8E599C2-A24B-429C-8D99-CD87BE94CE4C}"/>
              </a:ext>
            </a:extLst>
          </p:cNvPr>
          <p:cNvSpPr>
            <a:spLocks noGrp="1"/>
          </p:cNvSpPr>
          <p:nvPr>
            <p:ph type="title"/>
          </p:nvPr>
        </p:nvSpPr>
        <p:spPr/>
        <p:txBody>
          <a:bodyPr>
            <a:normAutofit fontScale="90000"/>
          </a:bodyPr>
          <a:lstStyle/>
          <a:p>
            <a:r>
              <a:rPr lang="da-DK" dirty="0"/>
              <a:t>Andre gode elementer i forliget ved OK21</a:t>
            </a:r>
          </a:p>
        </p:txBody>
      </p:sp>
      <p:pic>
        <p:nvPicPr>
          <p:cNvPr id="2050" name="Picture 2">
            <a:extLst>
              <a:ext uri="{FF2B5EF4-FFF2-40B4-BE49-F238E27FC236}">
                <a16:creationId xmlns:a16="http://schemas.microsoft.com/office/drawing/2014/main" xmlns="" id="{45F9E8FE-A6EE-491B-8DFF-83D9711DD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568316"/>
            <a:ext cx="5436604" cy="2258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928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6A9EDC50-9049-48BB-8035-90DBB67992DD}"/>
              </a:ext>
            </a:extLst>
          </p:cNvPr>
          <p:cNvSpPr>
            <a:spLocks noGrp="1"/>
          </p:cNvSpPr>
          <p:nvPr>
            <p:ph type="body" sz="quarter" idx="10"/>
          </p:nvPr>
        </p:nvSpPr>
        <p:spPr>
          <a:xfrm>
            <a:off x="1022400" y="1052736"/>
            <a:ext cx="7850187" cy="4680520"/>
          </a:xfrm>
        </p:spPr>
        <p:txBody>
          <a:bodyPr>
            <a:normAutofit/>
          </a:bodyPr>
          <a:lstStyle/>
          <a:p>
            <a:pPr lvl="0">
              <a:lnSpc>
                <a:spcPct val="120000"/>
              </a:lnSpc>
              <a:spcBef>
                <a:spcPts val="0"/>
              </a:spcBef>
            </a:pPr>
            <a:r>
              <a:rPr lang="da-DK" sz="2000" b="1" u="sng" dirty="0">
                <a:latin typeface="+mn-lt"/>
                <a:ea typeface="Calibri" panose="020F0502020204030204" pitchFamily="34" charset="0"/>
                <a:cs typeface="Times New Roman" panose="02020603050405020304" pitchFamily="18" charset="0"/>
              </a:rPr>
              <a:t>Alle får: </a:t>
            </a:r>
          </a:p>
          <a:p>
            <a:pPr marL="342900" indent="-342900">
              <a:lnSpc>
                <a:spcPct val="120000"/>
              </a:lnSpc>
              <a:spcBef>
                <a:spcPts val="0"/>
              </a:spcBef>
              <a:buFont typeface="Symbol" panose="05050102010706020507" pitchFamily="18" charset="2"/>
              <a:buChar char=""/>
            </a:pPr>
            <a:r>
              <a:rPr lang="da-DK" sz="2000" dirty="0">
                <a:latin typeface="+mn-lt"/>
                <a:cs typeface="Times New Roman" panose="02020603050405020304" pitchFamily="18" charset="0"/>
              </a:rPr>
              <a:t>Generelle lønstigninger </a:t>
            </a:r>
          </a:p>
          <a:p>
            <a:pPr marL="342900" indent="-342900">
              <a:lnSpc>
                <a:spcPct val="120000"/>
              </a:lnSpc>
              <a:spcBef>
                <a:spcPts val="0"/>
              </a:spcBef>
              <a:buFont typeface="Symbol" panose="05050102010706020507" pitchFamily="18" charset="2"/>
              <a:buChar char=""/>
            </a:pPr>
            <a:r>
              <a:rPr lang="da-DK" sz="2000" dirty="0">
                <a:latin typeface="+mn-lt"/>
                <a:cs typeface="Times New Roman" panose="02020603050405020304" pitchFamily="18" charset="0"/>
              </a:rPr>
              <a:t>For en gennemsnitlig socialrådgiver svarer det til ca. 20.000 om året. + pension </a:t>
            </a:r>
          </a:p>
          <a:p>
            <a:pPr>
              <a:lnSpc>
                <a:spcPct val="120000"/>
              </a:lnSpc>
              <a:spcBef>
                <a:spcPts val="0"/>
              </a:spcBef>
            </a:pPr>
            <a:r>
              <a:rPr lang="da-DK" sz="2000" dirty="0">
                <a:latin typeface="+mn-lt"/>
                <a:cs typeface="Times New Roman" panose="02020603050405020304" pitchFamily="18" charset="0"/>
              </a:rPr>
              <a:t>(samlet i perioden og afhængig af, hvordan reguleringsordningen udmønter)</a:t>
            </a:r>
          </a:p>
          <a:p>
            <a:pPr lvl="0">
              <a:lnSpc>
                <a:spcPct val="120000"/>
              </a:lnSpc>
              <a:spcBef>
                <a:spcPts val="0"/>
              </a:spcBef>
            </a:pPr>
            <a:r>
              <a:rPr lang="da-DK" sz="2000" b="1" u="sng" dirty="0">
                <a:latin typeface="+mn-lt"/>
                <a:ea typeface="Calibri" panose="020F0502020204030204" pitchFamily="34" charset="0"/>
                <a:cs typeface="Times New Roman" panose="02020603050405020304" pitchFamily="18" charset="0"/>
              </a:rPr>
              <a:t>Derudover får: </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Ledergrundløn 42 + 7.393 hæves til 43 + 4.400</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Ledergrundløn 47 + 3.629 hæves til 47 + 9.700</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Grundløn 41 + 3.360 hæves til 41 + 4.000 </a:t>
            </a:r>
          </a:p>
        </p:txBody>
      </p:sp>
      <p:sp>
        <p:nvSpPr>
          <p:cNvPr id="3" name="Titel 2">
            <a:extLst>
              <a:ext uri="{FF2B5EF4-FFF2-40B4-BE49-F238E27FC236}">
                <a16:creationId xmlns:a16="http://schemas.microsoft.com/office/drawing/2014/main" xmlns="" id="{94CF338A-6B99-4F0B-8DBF-1D2D458D8AEB}"/>
              </a:ext>
            </a:extLst>
          </p:cNvPr>
          <p:cNvSpPr>
            <a:spLocks noGrp="1"/>
          </p:cNvSpPr>
          <p:nvPr>
            <p:ph type="title"/>
          </p:nvPr>
        </p:nvSpPr>
        <p:spPr>
          <a:xfrm>
            <a:off x="1043608" y="0"/>
            <a:ext cx="7859216" cy="1371600"/>
          </a:xfrm>
        </p:spPr>
        <p:txBody>
          <a:bodyPr>
            <a:normAutofit/>
          </a:bodyPr>
          <a:lstStyle/>
          <a:p>
            <a:r>
              <a:rPr lang="da-DK" dirty="0"/>
              <a:t>Konkrete lønforbedringer</a:t>
            </a:r>
          </a:p>
        </p:txBody>
      </p:sp>
    </p:spTree>
    <p:extLst>
      <p:ext uri="{BB962C8B-B14F-4D97-AF65-F5344CB8AC3E}">
        <p14:creationId xmlns:p14="http://schemas.microsoft.com/office/powerpoint/2010/main" val="132528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EC34A6D1-2121-4D0C-9EEB-7AECAA910D19}"/>
              </a:ext>
            </a:extLst>
          </p:cNvPr>
          <p:cNvSpPr>
            <a:spLocks noGrp="1"/>
          </p:cNvSpPr>
          <p:nvPr>
            <p:ph type="body" sz="quarter" idx="10"/>
          </p:nvPr>
        </p:nvSpPr>
        <p:spPr/>
        <p:txBody>
          <a:bodyPr/>
          <a:lstStyle/>
          <a:p>
            <a:pPr>
              <a:lnSpc>
                <a:spcPct val="120000"/>
              </a:lnSpc>
              <a:spcBef>
                <a:spcPts val="0"/>
              </a:spcBef>
            </a:pPr>
            <a:r>
              <a:rPr lang="da-DK" sz="2000" b="1" u="sng" dirty="0">
                <a:latin typeface="+mn-lt"/>
                <a:cs typeface="Times New Roman" panose="02020603050405020304" pitchFamily="18" charset="0"/>
              </a:rPr>
              <a:t>Pensionen forhøjes</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Socialrådgivere på grundløn 32, 37 og 41 + 3.360 hæves med 0,3 % til 15,3 % </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Socialrådgivere på grundløn 46 + 10.350 hæves med 0,25 % til 18,55 %</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Socialrådgivere med en kandidat i socialt arbejde hæves til 18,58 %, så de er på samme niveau som øvrige kandidater på det regionale område</a:t>
            </a:r>
            <a:endParaRPr lang="da-DK" sz="2000" b="1" u="sng" dirty="0">
              <a:latin typeface="+mn-lt"/>
              <a:cs typeface="Times New Roman" panose="02020603050405020304" pitchFamily="18" charset="0"/>
            </a:endParaRPr>
          </a:p>
        </p:txBody>
      </p:sp>
      <p:sp>
        <p:nvSpPr>
          <p:cNvPr id="3" name="Titel 2">
            <a:extLst>
              <a:ext uri="{FF2B5EF4-FFF2-40B4-BE49-F238E27FC236}">
                <a16:creationId xmlns:a16="http://schemas.microsoft.com/office/drawing/2014/main" xmlns="" id="{4BC70362-3A6A-422D-8044-CAD86A35C85A}"/>
              </a:ext>
            </a:extLst>
          </p:cNvPr>
          <p:cNvSpPr>
            <a:spLocks noGrp="1"/>
          </p:cNvSpPr>
          <p:nvPr>
            <p:ph type="title"/>
          </p:nvPr>
        </p:nvSpPr>
        <p:spPr/>
        <p:txBody>
          <a:bodyPr>
            <a:normAutofit fontScale="90000"/>
          </a:bodyPr>
          <a:lstStyle/>
          <a:p>
            <a:r>
              <a:rPr lang="da-DK" dirty="0"/>
              <a:t>Konkrete pensionsforbedringer</a:t>
            </a:r>
          </a:p>
        </p:txBody>
      </p:sp>
    </p:spTree>
    <p:extLst>
      <p:ext uri="{BB962C8B-B14F-4D97-AF65-F5344CB8AC3E}">
        <p14:creationId xmlns:p14="http://schemas.microsoft.com/office/powerpoint/2010/main" val="727412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098DF32C-F9EA-4FF3-8A98-40BD2042C1CC}"/>
              </a:ext>
            </a:extLst>
          </p:cNvPr>
          <p:cNvSpPr>
            <a:spLocks noGrp="1"/>
          </p:cNvSpPr>
          <p:nvPr>
            <p:ph type="body" sz="quarter" idx="10"/>
          </p:nvPr>
        </p:nvSpPr>
        <p:spPr/>
        <p:txBody>
          <a:bodyPr>
            <a:normAutofit/>
          </a:bodyPr>
          <a:lstStyle/>
          <a:p>
            <a:pPr marL="342900" indent="-342900">
              <a:buFont typeface="Arial" panose="020B0604020202020204" pitchFamily="34" charset="0"/>
              <a:buChar char="•"/>
            </a:pPr>
            <a:r>
              <a:rPr lang="da-DK" sz="2400" dirty="0">
                <a:latin typeface="+mn-lt"/>
              </a:rPr>
              <a:t>Forliget gælder fra 1. april 2021 – 31. marts 2024</a:t>
            </a:r>
          </a:p>
          <a:p>
            <a:pPr marL="342900" indent="-342900">
              <a:buFont typeface="Arial" panose="020B0604020202020204" pitchFamily="34" charset="0"/>
              <a:buChar char="•"/>
            </a:pPr>
            <a:endParaRPr lang="da-DK" sz="2400" dirty="0">
              <a:latin typeface="+mn-lt"/>
            </a:endParaRPr>
          </a:p>
          <a:p>
            <a:pPr marL="342900" indent="-342900">
              <a:buFont typeface="Arial" panose="020B0604020202020204" pitchFamily="34" charset="0"/>
              <a:buChar char="•"/>
            </a:pPr>
            <a:r>
              <a:rPr lang="da-DK" sz="2400" dirty="0">
                <a:latin typeface="+mn-lt"/>
              </a:rPr>
              <a:t>De generelle lønstigninger fordeles over alle tre år</a:t>
            </a:r>
          </a:p>
          <a:p>
            <a:pPr marL="342900" indent="-342900">
              <a:buFont typeface="Arial" panose="020B0604020202020204" pitchFamily="34" charset="0"/>
              <a:buChar char="•"/>
            </a:pPr>
            <a:endParaRPr lang="da-DK" sz="2400" dirty="0">
              <a:latin typeface="+mn-lt"/>
            </a:endParaRPr>
          </a:p>
          <a:p>
            <a:pPr marL="342900" indent="-342900">
              <a:buFont typeface="Arial" panose="020B0604020202020204" pitchFamily="34" charset="0"/>
              <a:buChar char="•"/>
            </a:pPr>
            <a:r>
              <a:rPr lang="da-DK" sz="2400" dirty="0">
                <a:latin typeface="+mn-lt"/>
              </a:rPr>
              <a:t>De konkrete løn- og pensionsforbedringer træder i kraft 1. april 2022.</a:t>
            </a:r>
          </a:p>
          <a:p>
            <a:pPr marL="342900" indent="-342900">
              <a:buFont typeface="Arial" panose="020B0604020202020204" pitchFamily="34" charset="0"/>
              <a:buChar char="•"/>
            </a:pPr>
            <a:endParaRPr lang="da-DK" sz="2400" dirty="0">
              <a:latin typeface="+mn-lt"/>
            </a:endParaRPr>
          </a:p>
          <a:p>
            <a:pPr marL="342900" indent="-342900">
              <a:buFont typeface="Arial" panose="020B0604020202020204" pitchFamily="34" charset="0"/>
              <a:buChar char="•"/>
            </a:pPr>
            <a:endParaRPr lang="da-DK" sz="2400" dirty="0">
              <a:latin typeface="+mn-lt"/>
            </a:endParaRPr>
          </a:p>
        </p:txBody>
      </p:sp>
      <p:sp>
        <p:nvSpPr>
          <p:cNvPr id="3" name="Titel 2">
            <a:extLst>
              <a:ext uri="{FF2B5EF4-FFF2-40B4-BE49-F238E27FC236}">
                <a16:creationId xmlns:a16="http://schemas.microsoft.com/office/drawing/2014/main" xmlns="" id="{D76ECCF1-3CDB-4D98-91E9-ABC7D94A8C90}"/>
              </a:ext>
            </a:extLst>
          </p:cNvPr>
          <p:cNvSpPr>
            <a:spLocks noGrp="1"/>
          </p:cNvSpPr>
          <p:nvPr>
            <p:ph type="title"/>
          </p:nvPr>
        </p:nvSpPr>
        <p:spPr/>
        <p:txBody>
          <a:bodyPr/>
          <a:lstStyle/>
          <a:p>
            <a:r>
              <a:rPr lang="da-DK" dirty="0"/>
              <a:t>Opsamling økonomi</a:t>
            </a:r>
          </a:p>
        </p:txBody>
      </p:sp>
      <p:pic>
        <p:nvPicPr>
          <p:cNvPr id="6" name="Picture 2">
            <a:extLst>
              <a:ext uri="{FF2B5EF4-FFF2-40B4-BE49-F238E27FC236}">
                <a16:creationId xmlns:a16="http://schemas.microsoft.com/office/drawing/2014/main" xmlns="" id="{AF4F82E5-E9AB-47F8-95CA-3724574DD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3789040"/>
            <a:ext cx="4246950" cy="226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9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12FE1BF6-93DA-4800-A839-2025CD274EA0}"/>
              </a:ext>
            </a:extLst>
          </p:cNvPr>
          <p:cNvSpPr>
            <a:spLocks noGrp="1"/>
          </p:cNvSpPr>
          <p:nvPr>
            <p:ph type="body" sz="quarter" idx="10"/>
          </p:nvPr>
        </p:nvSpPr>
        <p:spPr>
          <a:xfrm>
            <a:off x="1043608" y="980728"/>
            <a:ext cx="6984776" cy="2894281"/>
          </a:xfrm>
        </p:spPr>
        <p:txBody>
          <a:bodyPr>
            <a:normAutofit/>
          </a:bodyPr>
          <a:lstStyle/>
          <a:p>
            <a:pPr marL="285750" indent="-285750">
              <a:buFont typeface="Arial" panose="020B0604020202020204" pitchFamily="34" charset="0"/>
              <a:buChar char="•"/>
            </a:pPr>
            <a:r>
              <a:rPr lang="da-DK" sz="1800" dirty="0"/>
              <a:t>Etablering af en tryghedspulje</a:t>
            </a:r>
          </a:p>
          <a:p>
            <a:pPr marL="285750" indent="-285750">
              <a:buFont typeface="Arial" panose="020B0604020202020204" pitchFamily="34" charset="0"/>
              <a:buChar char="•"/>
            </a:pPr>
            <a:r>
              <a:rPr lang="da-DK" sz="1800" dirty="0"/>
              <a:t>Udviklingsprojekt om sundhedssocialrådgivere (fortsættelse og øgede midler)</a:t>
            </a:r>
          </a:p>
          <a:p>
            <a:pPr marL="285750" indent="-285750">
              <a:buFont typeface="Arial" panose="020B0604020202020204" pitchFamily="34" charset="0"/>
              <a:buChar char="•"/>
            </a:pPr>
            <a:r>
              <a:rPr lang="da-DK" sz="1800" dirty="0"/>
              <a:t>Fælles fokus på fuldtid fremfor deltid</a:t>
            </a:r>
          </a:p>
          <a:p>
            <a:pPr marL="285750" indent="-285750">
              <a:buFont typeface="Arial" panose="020B0604020202020204" pitchFamily="34" charset="0"/>
              <a:buChar char="•"/>
            </a:pPr>
            <a:r>
              <a:rPr lang="da-DK" sz="1800" dirty="0"/>
              <a:t>Seniorrettighederne fastholdt – og mindre forbedringer</a:t>
            </a:r>
          </a:p>
          <a:p>
            <a:pPr marL="285750" indent="-285750">
              <a:buFont typeface="Arial" panose="020B0604020202020204" pitchFamily="34" charset="0"/>
              <a:buChar char="•"/>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Dialog om bæredygtighed og grøn omstilling</a:t>
            </a:r>
          </a:p>
          <a:p>
            <a:endParaRPr lang="da-DK" sz="1800" dirty="0"/>
          </a:p>
        </p:txBody>
      </p:sp>
      <p:sp>
        <p:nvSpPr>
          <p:cNvPr id="3" name="Titel 2">
            <a:extLst>
              <a:ext uri="{FF2B5EF4-FFF2-40B4-BE49-F238E27FC236}">
                <a16:creationId xmlns:a16="http://schemas.microsoft.com/office/drawing/2014/main" xmlns="" id="{5C1497B5-315B-4B5C-B1C1-FC1600549872}"/>
              </a:ext>
            </a:extLst>
          </p:cNvPr>
          <p:cNvSpPr>
            <a:spLocks noGrp="1"/>
          </p:cNvSpPr>
          <p:nvPr>
            <p:ph type="title"/>
          </p:nvPr>
        </p:nvSpPr>
        <p:spPr/>
        <p:txBody>
          <a:bodyPr/>
          <a:lstStyle/>
          <a:p>
            <a:r>
              <a:rPr lang="da-DK" dirty="0"/>
              <a:t>Mindre resultater</a:t>
            </a:r>
          </a:p>
        </p:txBody>
      </p:sp>
      <p:pic>
        <p:nvPicPr>
          <p:cNvPr id="3074" name="Picture 2">
            <a:extLst>
              <a:ext uri="{FF2B5EF4-FFF2-40B4-BE49-F238E27FC236}">
                <a16:creationId xmlns:a16="http://schemas.microsoft.com/office/drawing/2014/main" xmlns="" id="{EEB7AE7A-155A-4C06-95C8-19054321D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1036" y="3140968"/>
            <a:ext cx="4301928" cy="2626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056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22CBBB5A-02AC-4168-9304-DC29B7B9C3F9}"/>
              </a:ext>
            </a:extLst>
          </p:cNvPr>
          <p:cNvSpPr>
            <a:spLocks noGrp="1"/>
          </p:cNvSpPr>
          <p:nvPr>
            <p:ph type="body" sz="quarter" idx="10"/>
          </p:nvPr>
        </p:nvSpPr>
        <p:spPr/>
        <p:txBody>
          <a:bodyPr/>
          <a:lstStyle/>
          <a:p>
            <a:r>
              <a:rPr lang="da-DK" sz="1800" dirty="0"/>
              <a:t>Ikke ambitiøs arbejdsmiljødagsorden</a:t>
            </a:r>
          </a:p>
          <a:p>
            <a:endParaRPr lang="da-DK" sz="1600" dirty="0"/>
          </a:p>
          <a:p>
            <a:r>
              <a:rPr lang="da-DK" sz="1800" dirty="0"/>
              <a:t>Ikke fremskridt på lokal løndannelse</a:t>
            </a:r>
          </a:p>
          <a:p>
            <a:endParaRPr lang="da-DK" sz="1600" dirty="0"/>
          </a:p>
          <a:p>
            <a:r>
              <a:rPr lang="da-DK" sz="1800" dirty="0"/>
              <a:t>Ingen forringelser – alle værn opretholdt</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sp>
        <p:nvSpPr>
          <p:cNvPr id="3" name="Titel 2">
            <a:extLst>
              <a:ext uri="{FF2B5EF4-FFF2-40B4-BE49-F238E27FC236}">
                <a16:creationId xmlns:a16="http://schemas.microsoft.com/office/drawing/2014/main" xmlns="" id="{6CCB26E1-CC00-48A5-9218-86549F024393}"/>
              </a:ext>
            </a:extLst>
          </p:cNvPr>
          <p:cNvSpPr>
            <a:spLocks noGrp="1"/>
          </p:cNvSpPr>
          <p:nvPr>
            <p:ph type="title"/>
          </p:nvPr>
        </p:nvSpPr>
        <p:spPr/>
        <p:txBody>
          <a:bodyPr/>
          <a:lstStyle/>
          <a:p>
            <a:r>
              <a:rPr lang="da-DK" dirty="0"/>
              <a:t>Det som ikke skete</a:t>
            </a:r>
          </a:p>
        </p:txBody>
      </p:sp>
      <p:pic>
        <p:nvPicPr>
          <p:cNvPr id="6" name="Picture 2">
            <a:extLst>
              <a:ext uri="{FF2B5EF4-FFF2-40B4-BE49-F238E27FC236}">
                <a16:creationId xmlns:a16="http://schemas.microsoft.com/office/drawing/2014/main" xmlns="" id="{5B66640A-A65D-4E02-BF7C-55110CAFF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281" y="2852936"/>
            <a:ext cx="5306423" cy="317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71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92F70ED5-D378-4FF2-BB09-9028516AB7CA}"/>
              </a:ext>
            </a:extLst>
          </p:cNvPr>
          <p:cNvSpPr>
            <a:spLocks noGrp="1"/>
          </p:cNvSpPr>
          <p:nvPr>
            <p:ph type="body" sz="quarter" idx="10"/>
          </p:nvPr>
        </p:nvSpPr>
        <p:spPr>
          <a:xfrm>
            <a:off x="1817833" y="2329928"/>
            <a:ext cx="5470578" cy="2264248"/>
          </a:xfrm>
        </p:spPr>
        <p:txBody>
          <a:bodyPr/>
          <a:lstStyle/>
          <a:p>
            <a:endParaRPr lang="da-DK" dirty="0"/>
          </a:p>
        </p:txBody>
      </p:sp>
      <p:sp>
        <p:nvSpPr>
          <p:cNvPr id="3" name="Titel 2">
            <a:extLst>
              <a:ext uri="{FF2B5EF4-FFF2-40B4-BE49-F238E27FC236}">
                <a16:creationId xmlns:a16="http://schemas.microsoft.com/office/drawing/2014/main" xmlns="" id="{80A4BFFD-99BB-4023-B458-53B28CDD73E4}"/>
              </a:ext>
            </a:extLst>
          </p:cNvPr>
          <p:cNvSpPr>
            <a:spLocks noGrp="1"/>
          </p:cNvSpPr>
          <p:nvPr>
            <p:ph type="title"/>
          </p:nvPr>
        </p:nvSpPr>
        <p:spPr/>
        <p:txBody>
          <a:bodyPr>
            <a:normAutofit fontScale="90000"/>
          </a:bodyPr>
          <a:lstStyle/>
          <a:p>
            <a:r>
              <a:rPr lang="da-DK" dirty="0"/>
              <a:t>Hovedbestyrelsen anbefaler, at man stemmer ja ved urafstemningen</a:t>
            </a:r>
          </a:p>
        </p:txBody>
      </p:sp>
      <p:pic>
        <p:nvPicPr>
          <p:cNvPr id="7170" name="Picture 2">
            <a:extLst>
              <a:ext uri="{FF2B5EF4-FFF2-40B4-BE49-F238E27FC236}">
                <a16:creationId xmlns:a16="http://schemas.microsoft.com/office/drawing/2014/main" xmlns="" id="{5F40F902-3E3C-4020-B1FC-3EDBD90FE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3"/>
            <a:ext cx="7200800" cy="4051699"/>
          </a:xfrm>
          <a:prstGeom prst="rect">
            <a:avLst/>
          </a:prstGeom>
          <a:noFill/>
          <a:extLst>
            <a:ext uri="{909E8E84-426E-40DD-AFC4-6F175D3DCCD1}">
              <a14:hiddenFill xmlns:a14="http://schemas.microsoft.com/office/drawing/2010/main">
                <a:solidFill>
                  <a:srgbClr val="FFFFFF"/>
                </a:solidFill>
              </a14:hiddenFill>
            </a:ext>
          </a:extLst>
        </p:spPr>
      </p:pic>
      <p:sp>
        <p:nvSpPr>
          <p:cNvPr id="6" name="Tekstfelt 5">
            <a:extLst>
              <a:ext uri="{FF2B5EF4-FFF2-40B4-BE49-F238E27FC236}">
                <a16:creationId xmlns:a16="http://schemas.microsoft.com/office/drawing/2014/main" xmlns="" id="{A5FD70EC-937C-43C3-81AB-3B001A283A0B}"/>
              </a:ext>
            </a:extLst>
          </p:cNvPr>
          <p:cNvSpPr txBox="1"/>
          <p:nvPr/>
        </p:nvSpPr>
        <p:spPr>
          <a:xfrm>
            <a:off x="2286000" y="2982742"/>
            <a:ext cx="4572000" cy="646331"/>
          </a:xfrm>
          <a:prstGeom prst="rect">
            <a:avLst/>
          </a:prstGeom>
          <a:noFill/>
        </p:spPr>
        <p:txBody>
          <a:bodyPr wrap="square">
            <a:spAutoFit/>
          </a:bodyPr>
          <a:lstStyle/>
          <a:p>
            <a:r>
              <a:rPr lang="da-DK" dirty="0"/>
              <a:t>Første generelle lønstigning kommer allerede 1. april i år. </a:t>
            </a:r>
          </a:p>
        </p:txBody>
      </p:sp>
      <p:sp>
        <p:nvSpPr>
          <p:cNvPr id="8" name="Tekstfelt 7">
            <a:extLst>
              <a:ext uri="{FF2B5EF4-FFF2-40B4-BE49-F238E27FC236}">
                <a16:creationId xmlns:a16="http://schemas.microsoft.com/office/drawing/2014/main" xmlns="" id="{EE31449B-57A1-45C2-978F-F61D9235DE96}"/>
              </a:ext>
            </a:extLst>
          </p:cNvPr>
          <p:cNvSpPr txBox="1"/>
          <p:nvPr/>
        </p:nvSpPr>
        <p:spPr>
          <a:xfrm>
            <a:off x="2286000" y="2982742"/>
            <a:ext cx="4572000" cy="646331"/>
          </a:xfrm>
          <a:prstGeom prst="rect">
            <a:avLst/>
          </a:prstGeom>
          <a:noFill/>
        </p:spPr>
        <p:txBody>
          <a:bodyPr wrap="square">
            <a:spAutoFit/>
          </a:bodyPr>
          <a:lstStyle/>
          <a:p>
            <a:r>
              <a:rPr lang="da-DK" dirty="0"/>
              <a:t>Første generelle lønstigning kommer allerede 1. april i år. </a:t>
            </a:r>
          </a:p>
        </p:txBody>
      </p:sp>
    </p:spTree>
    <p:extLst>
      <p:ext uri="{BB962C8B-B14F-4D97-AF65-F5344CB8AC3E}">
        <p14:creationId xmlns:p14="http://schemas.microsoft.com/office/powerpoint/2010/main" val="2220212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DACB776B-FC7A-47CC-B688-17BE146507AC}"/>
              </a:ext>
            </a:extLst>
          </p:cNvPr>
          <p:cNvSpPr>
            <a:spLocks noGrp="1"/>
          </p:cNvSpPr>
          <p:nvPr>
            <p:ph type="body" sz="quarter" idx="10"/>
          </p:nvPr>
        </p:nvSpPr>
        <p:spPr/>
        <p:txBody>
          <a:bodyPr>
            <a:normAutofit/>
          </a:bodyPr>
          <a:lstStyle/>
          <a:p>
            <a:r>
              <a:rPr lang="da-DK" sz="2000" b="1" dirty="0"/>
              <a:t>Urafstemning</a:t>
            </a:r>
            <a:r>
              <a:rPr lang="da-DK" sz="2000" dirty="0"/>
              <a:t>: 10. – 24. marts (</a:t>
            </a:r>
            <a:r>
              <a:rPr lang="da-DK" sz="2000" i="1" dirty="0"/>
              <a:t>kommunale/regionale</a:t>
            </a:r>
            <a:r>
              <a:rPr lang="da-DK" sz="2000" dirty="0"/>
              <a:t>)</a:t>
            </a:r>
          </a:p>
          <a:p>
            <a:endParaRPr lang="da-DK" sz="2000" dirty="0"/>
          </a:p>
          <a:p>
            <a:r>
              <a:rPr lang="da-DK" sz="2000" dirty="0"/>
              <a:t>Stem via mail (direkte link) eller via hjemmesiden (</a:t>
            </a:r>
            <a:r>
              <a:rPr lang="da-DK" sz="2000" dirty="0" err="1"/>
              <a:t>NemId</a:t>
            </a:r>
            <a:r>
              <a:rPr lang="da-DK" sz="2000" dirty="0"/>
              <a:t>)</a:t>
            </a:r>
          </a:p>
          <a:p>
            <a:endParaRPr lang="da-DK" sz="2000" dirty="0"/>
          </a:p>
          <a:p>
            <a:endParaRPr lang="da-DK" sz="2000" dirty="0"/>
          </a:p>
          <a:p>
            <a:endParaRPr lang="da-DK" sz="2000" dirty="0"/>
          </a:p>
          <a:p>
            <a:endParaRPr lang="da-DK" dirty="0"/>
          </a:p>
          <a:p>
            <a:endParaRPr lang="da-DK" dirty="0"/>
          </a:p>
        </p:txBody>
      </p:sp>
      <p:sp>
        <p:nvSpPr>
          <p:cNvPr id="3" name="Titel 2">
            <a:extLst>
              <a:ext uri="{FF2B5EF4-FFF2-40B4-BE49-F238E27FC236}">
                <a16:creationId xmlns:a16="http://schemas.microsoft.com/office/drawing/2014/main" xmlns="" id="{40DFDB39-4137-4523-95E8-779FE774A3B9}"/>
              </a:ext>
            </a:extLst>
          </p:cNvPr>
          <p:cNvSpPr>
            <a:spLocks noGrp="1"/>
          </p:cNvSpPr>
          <p:nvPr>
            <p:ph type="title"/>
          </p:nvPr>
        </p:nvSpPr>
        <p:spPr/>
        <p:txBody>
          <a:bodyPr>
            <a:normAutofit/>
          </a:bodyPr>
          <a:lstStyle/>
          <a:p>
            <a:r>
              <a:rPr lang="da-DK" dirty="0"/>
              <a:t>Urafstemning - v</a:t>
            </a:r>
            <a:r>
              <a:rPr lang="da-DK" sz="3600" dirty="0"/>
              <a:t>igtige datoer</a:t>
            </a:r>
            <a:endParaRPr lang="da-DK" dirty="0"/>
          </a:p>
        </p:txBody>
      </p:sp>
      <p:pic>
        <p:nvPicPr>
          <p:cNvPr id="1026" name="Picture 2" descr="Stemmeboks, design: Resizia">
            <a:extLst>
              <a:ext uri="{FF2B5EF4-FFF2-40B4-BE49-F238E27FC236}">
                <a16:creationId xmlns:a16="http://schemas.microsoft.com/office/drawing/2014/main" xmlns="" id="{409F6461-5A21-47E6-90FC-93D31F601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2395311"/>
            <a:ext cx="5259643" cy="305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990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xmlns="" id="{BB3AA1F7-B568-4D70-8CA3-13A0C21953BA}"/>
              </a:ext>
            </a:extLst>
          </p:cNvPr>
          <p:cNvSpPr>
            <a:spLocks noGrp="1"/>
          </p:cNvSpPr>
          <p:nvPr>
            <p:ph type="title"/>
          </p:nvPr>
        </p:nvSpPr>
        <p:spPr/>
        <p:txBody>
          <a:bodyPr/>
          <a:lstStyle/>
          <a:p>
            <a:r>
              <a:rPr lang="da-DK" dirty="0"/>
              <a:t>Spørgsmål og opsamling</a:t>
            </a:r>
          </a:p>
        </p:txBody>
      </p:sp>
      <p:pic>
        <p:nvPicPr>
          <p:cNvPr id="4" name="Picture 4" descr="Asking questions">
            <a:extLst>
              <a:ext uri="{FF2B5EF4-FFF2-40B4-BE49-F238E27FC236}">
                <a16:creationId xmlns:a16="http://schemas.microsoft.com/office/drawing/2014/main" xmlns="" id="{A3438596-6D32-4C21-9108-657A5806B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7069877"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3623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K21-powerpoint.pptx" id="{B8F3F943-9020-4779-A58D-08FCE64E2FE4}" vid="{A71DA401-85C3-4706-A80C-169EA23B0EA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53de23d37a79472fb8c1126cd95d3667</Template>
  <TotalTime>79</TotalTime>
  <Words>1736</Words>
  <Application>Microsoft Office PowerPoint</Application>
  <PresentationFormat>Skærmshow (4:3)</PresentationFormat>
  <Paragraphs>244</Paragraphs>
  <Slides>14</Slides>
  <Notes>14</Notes>
  <HiddenSlides>0</HiddenSlides>
  <MMClips>0</MMClips>
  <ScaleCrop>false</ScaleCrop>
  <HeadingPairs>
    <vt:vector size="4" baseType="variant">
      <vt:variant>
        <vt:lpstr>Tema</vt:lpstr>
      </vt:variant>
      <vt:variant>
        <vt:i4>1</vt:i4>
      </vt:variant>
      <vt:variant>
        <vt:lpstr>Diastitler</vt:lpstr>
      </vt:variant>
      <vt:variant>
        <vt:i4>14</vt:i4>
      </vt:variant>
    </vt:vector>
  </HeadingPairs>
  <TitlesOfParts>
    <vt:vector size="15" baseType="lpstr">
      <vt:lpstr>Office-tema</vt:lpstr>
      <vt:lpstr>PowerPoint-præsentation</vt:lpstr>
      <vt:lpstr>Lidt om zoom</vt:lpstr>
      <vt:lpstr>OK21 – Hvad står der i aftalerne?</vt:lpstr>
      <vt:lpstr>OK21: Corona-overenskomsten</vt:lpstr>
      <vt:lpstr>Vigtigste resultater ved OK21</vt:lpstr>
      <vt:lpstr>Andre gode elementer i forliget ved OK21</vt:lpstr>
      <vt:lpstr>Konkrete lønforbedringer</vt:lpstr>
      <vt:lpstr>Konkrete pensionsforbedringer</vt:lpstr>
      <vt:lpstr>Opsamling økonomi</vt:lpstr>
      <vt:lpstr>Mindre resultater</vt:lpstr>
      <vt:lpstr>Det som ikke skete</vt:lpstr>
      <vt:lpstr>Hovedbestyrelsen anbefaler, at man stemmer ja ved urafstemningen</vt:lpstr>
      <vt:lpstr>Urafstemning - vigtige datoer</vt:lpstr>
      <vt:lpstr>Spørgsmål og opsamling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Oplæg TR OK21-resultat regioner</dc:title>
  <dc:creator>Emil Lillelund</dc:creator>
  <cp:lastModifiedBy>Windows-bruger</cp:lastModifiedBy>
  <cp:revision>17</cp:revision>
  <cp:lastPrinted>2021-03-03T12:53:03Z</cp:lastPrinted>
  <dcterms:created xsi:type="dcterms:W3CDTF">2021-03-03T11:53:39Z</dcterms:created>
  <dcterms:modified xsi:type="dcterms:W3CDTF">2021-03-08T14:17:26Z</dcterms:modified>
</cp:coreProperties>
</file>