
<file path=[Content_Types].xml><?xml version="1.0" encoding="utf-8"?>
<Types xmlns="http://schemas.openxmlformats.org/package/2006/content-types">
  <Default Extension="png" ContentType="image/png"/>
  <Default Extension="pdf" ContentType="application/pd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90" r:id="rId3"/>
    <p:sldId id="320" r:id="rId4"/>
    <p:sldId id="316" r:id="rId5"/>
    <p:sldId id="321" r:id="rId6"/>
    <p:sldId id="322" r:id="rId7"/>
    <p:sldId id="323" r:id="rId8"/>
    <p:sldId id="324" r:id="rId9"/>
    <p:sldId id="328" r:id="rId10"/>
    <p:sldId id="325" r:id="rId11"/>
    <p:sldId id="326" r:id="rId12"/>
    <p:sldId id="327" r:id="rId13"/>
    <p:sldId id="263" r:id="rId14"/>
    <p:sldId id="300" r:id="rId15"/>
  </p:sldIdLst>
  <p:sldSz cx="9144000" cy="6858000" type="screen4x3"/>
  <p:notesSz cx="9944100" cy="68056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mil lillelund" initials="el"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76C55"/>
    <a:srgbClr val="D53D20"/>
    <a:srgbClr val="E65834"/>
    <a:srgbClr val="E65A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0047" autoAdjust="0"/>
  </p:normalViewPr>
  <p:slideViewPr>
    <p:cSldViewPr>
      <p:cViewPr varScale="1">
        <p:scale>
          <a:sx n="52" d="100"/>
          <a:sy n="52" d="100"/>
        </p:scale>
        <p:origin x="-2323"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3-08T12:21:50.427" idx="1">
    <p:pos x="10" y="10"/>
    <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4309110" cy="341463"/>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5632689" y="0"/>
            <a:ext cx="4309110" cy="341463"/>
          </a:xfrm>
          <a:prstGeom prst="rect">
            <a:avLst/>
          </a:prstGeom>
        </p:spPr>
        <p:txBody>
          <a:bodyPr vert="horz" lIns="91440" tIns="45720" rIns="91440" bIns="45720" rtlCol="0"/>
          <a:lstStyle>
            <a:lvl1pPr algn="r">
              <a:defRPr sz="1200"/>
            </a:lvl1pPr>
          </a:lstStyle>
          <a:p>
            <a:fld id="{B556BF31-16BB-4EAF-A4FD-D78E4BED65E5}" type="datetimeFigureOut">
              <a:rPr lang="da-DK" smtClean="0"/>
              <a:t>08-03-2021</a:t>
            </a:fld>
            <a:endParaRPr lang="da-DK"/>
          </a:p>
        </p:txBody>
      </p:sp>
      <p:sp>
        <p:nvSpPr>
          <p:cNvPr id="4" name="Pladsholder til slidebillede 3"/>
          <p:cNvSpPr>
            <a:spLocks noGrp="1" noRot="1" noChangeAspect="1"/>
          </p:cNvSpPr>
          <p:nvPr>
            <p:ph type="sldImg" idx="2"/>
          </p:nvPr>
        </p:nvSpPr>
        <p:spPr>
          <a:xfrm>
            <a:off x="3440113" y="850900"/>
            <a:ext cx="3063875" cy="2297113"/>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994410" y="3275201"/>
            <a:ext cx="7955280" cy="2679711"/>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6464151"/>
            <a:ext cx="4309110" cy="341462"/>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5632689" y="6464151"/>
            <a:ext cx="4309110" cy="341462"/>
          </a:xfrm>
          <a:prstGeom prst="rect">
            <a:avLst/>
          </a:prstGeom>
        </p:spPr>
        <p:txBody>
          <a:bodyPr vert="horz" lIns="91440" tIns="45720" rIns="91440" bIns="45720" rtlCol="0" anchor="b"/>
          <a:lstStyle>
            <a:lvl1pPr algn="r">
              <a:defRPr sz="1200"/>
            </a:lvl1pPr>
          </a:lstStyle>
          <a:p>
            <a:fld id="{715E2991-3BE9-458E-9F41-3B241BFB9D7F}" type="slidenum">
              <a:rPr lang="da-DK" smtClean="0"/>
              <a:t>‹nr.›</a:t>
            </a:fld>
            <a:endParaRPr lang="da-DK"/>
          </a:p>
        </p:txBody>
      </p:sp>
    </p:spTree>
    <p:extLst>
      <p:ext uri="{BB962C8B-B14F-4D97-AF65-F5344CB8AC3E}">
        <p14:creationId xmlns:p14="http://schemas.microsoft.com/office/powerpoint/2010/main" val="356049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Kære TR, </a:t>
            </a:r>
          </a:p>
          <a:p>
            <a:endParaRPr lang="da-DK" b="1" dirty="0"/>
          </a:p>
          <a:p>
            <a:r>
              <a:rPr lang="da-DK" b="1" dirty="0"/>
              <a:t>Dette er et </a:t>
            </a:r>
            <a:r>
              <a:rPr lang="da-DK" b="1" dirty="0" err="1"/>
              <a:t>powerpoint</a:t>
            </a:r>
            <a:r>
              <a:rPr lang="da-DK" b="1" dirty="0"/>
              <a:t>-show, du kan bruge ved fremlæggelsen af OK-resultaterne på et klubmøde. </a:t>
            </a:r>
            <a:endParaRPr lang="da-DK" dirty="0"/>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1</a:t>
            </a:fld>
            <a:endParaRPr lang="da-DK"/>
          </a:p>
        </p:txBody>
      </p:sp>
    </p:spTree>
    <p:extLst>
      <p:ext uri="{BB962C8B-B14F-4D97-AF65-F5344CB8AC3E}">
        <p14:creationId xmlns:p14="http://schemas.microsoft.com/office/powerpoint/2010/main" val="335260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Vores erfaring er, at virtuelle møder bliver bedst når:</a:t>
            </a:r>
          </a:p>
          <a:p>
            <a:pPr marL="171450" indent="-171450">
              <a:buFont typeface="Arial" panose="020B0604020202020204" pitchFamily="34" charset="0"/>
              <a:buChar char="•"/>
            </a:pPr>
            <a:r>
              <a:rPr lang="da-DK" b="0" dirty="0"/>
              <a:t>Lyden er slået fra</a:t>
            </a:r>
          </a:p>
          <a:p>
            <a:pPr marL="171450" indent="-171450">
              <a:buFont typeface="Arial" panose="020B0604020202020204" pitchFamily="34" charset="0"/>
              <a:buChar char="•"/>
            </a:pPr>
            <a:r>
              <a:rPr lang="da-DK" b="0" dirty="0"/>
              <a:t>Videoen er slået til – man kan slå den fra, hvis der er problemer med lyd eller billede. </a:t>
            </a:r>
          </a:p>
          <a:p>
            <a:pPr marL="171450" indent="-171450">
              <a:buFont typeface="Arial" panose="020B0604020202020204" pitchFamily="34" charset="0"/>
              <a:buChar char="•"/>
            </a:pPr>
            <a:r>
              <a:rPr lang="da-DK" b="0" dirty="0"/>
              <a:t>Alle skriver deres rigtige navn.</a:t>
            </a:r>
          </a:p>
        </p:txBody>
      </p:sp>
      <p:sp>
        <p:nvSpPr>
          <p:cNvPr id="4" name="Pladsholder til slidenummer 3"/>
          <p:cNvSpPr>
            <a:spLocks noGrp="1"/>
          </p:cNvSpPr>
          <p:nvPr>
            <p:ph type="sldNum" sz="quarter" idx="5"/>
          </p:nvPr>
        </p:nvSpPr>
        <p:spPr/>
        <p:txBody>
          <a:bodyPr/>
          <a:lstStyle/>
          <a:p>
            <a:fld id="{715E2991-3BE9-458E-9F41-3B241BFB9D7F}" type="slidenum">
              <a:rPr lang="da-DK" smtClean="0"/>
              <a:t>2</a:t>
            </a:fld>
            <a:endParaRPr lang="da-DK"/>
          </a:p>
        </p:txBody>
      </p:sp>
    </p:spTree>
    <p:extLst>
      <p:ext uri="{BB962C8B-B14F-4D97-AF65-F5344CB8AC3E}">
        <p14:creationId xmlns:p14="http://schemas.microsoft.com/office/powerpoint/2010/main" val="1835384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I ser her er et billede af Mads Bilstrup, der skriver det kommunale forlig under, efter 21 timers hårde forhandlinger.</a:t>
            </a:r>
          </a:p>
          <a:p>
            <a:endParaRPr lang="da-DK" dirty="0"/>
          </a:p>
          <a:p>
            <a:r>
              <a:rPr lang="da-DK" dirty="0"/>
              <a:t>For en god ordens skyld så består det af to aftaler: </a:t>
            </a:r>
          </a:p>
          <a:p>
            <a:pPr marL="171450" indent="-171450">
              <a:buFont typeface="Arial" panose="020B0604020202020204" pitchFamily="34" charset="0"/>
              <a:buChar char="•"/>
            </a:pPr>
            <a:r>
              <a:rPr lang="da-DK" dirty="0"/>
              <a:t>Den aftale, som vi i Forhandlingsfællesskabet har forhandlet hjem på alles vegne</a:t>
            </a:r>
          </a:p>
          <a:p>
            <a:pPr marL="171450" indent="-171450">
              <a:buFont typeface="Arial" panose="020B0604020202020204" pitchFamily="34" charset="0"/>
              <a:buChar char="•"/>
            </a:pPr>
            <a:r>
              <a:rPr lang="da-DK" dirty="0"/>
              <a:t>Den aftale, DS har forhandlet hjem med KL.</a:t>
            </a:r>
          </a:p>
        </p:txBody>
      </p:sp>
      <p:sp>
        <p:nvSpPr>
          <p:cNvPr id="4" name="Pladsholder til slidenummer 3"/>
          <p:cNvSpPr>
            <a:spLocks noGrp="1"/>
          </p:cNvSpPr>
          <p:nvPr>
            <p:ph type="sldNum" sz="quarter" idx="5"/>
          </p:nvPr>
        </p:nvSpPr>
        <p:spPr/>
        <p:txBody>
          <a:bodyPr/>
          <a:lstStyle/>
          <a:p>
            <a:fld id="{715E2991-3BE9-458E-9F41-3B241BFB9D7F}" type="slidenum">
              <a:rPr lang="da-DK" smtClean="0"/>
              <a:t>3</a:t>
            </a:fld>
            <a:endParaRPr lang="da-DK"/>
          </a:p>
        </p:txBody>
      </p:sp>
    </p:spTree>
    <p:extLst>
      <p:ext uri="{BB962C8B-B14F-4D97-AF65-F5344CB8AC3E}">
        <p14:creationId xmlns:p14="http://schemas.microsoft.com/office/powerpoint/2010/main" val="2468237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200" b="1" dirty="0">
                <a:effectLst/>
                <a:latin typeface="+mn-lt"/>
                <a:ea typeface="Calibri" panose="020F0502020204030204" pitchFamily="34" charset="0"/>
                <a:cs typeface="Times New Roman" panose="02020603050405020304" pitchFamily="18" charset="0"/>
              </a:rPr>
              <a:t>Alle overenskomster er på plads nu</a:t>
            </a:r>
          </a:p>
          <a:p>
            <a:pPr>
              <a:lnSpc>
                <a:spcPct val="107000"/>
              </a:lnSpc>
              <a:spcAft>
                <a:spcPts val="800"/>
              </a:spcAft>
            </a:pPr>
            <a:r>
              <a:rPr lang="da-DK" sz="1200" b="1" dirty="0">
                <a:effectLst/>
                <a:latin typeface="+mn-lt"/>
                <a:ea typeface="Calibri" panose="020F0502020204030204" pitchFamily="34" charset="0"/>
                <a:cs typeface="Times New Roman" panose="02020603050405020304" pitchFamily="18" charset="0"/>
              </a:rPr>
              <a:t>Vi har fået en tilfredsstillende aftale, som er stærkt præget af Corona</a:t>
            </a:r>
          </a:p>
          <a:p>
            <a:pPr>
              <a:lnSpc>
                <a:spcPct val="107000"/>
              </a:lnSpc>
              <a:spcAft>
                <a:spcPts val="800"/>
              </a:spcAft>
            </a:pPr>
            <a:endParaRPr lang="da-DK" sz="1200" b="1"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da-DK" sz="1200" b="1" dirty="0">
                <a:effectLst/>
                <a:latin typeface="+mn-lt"/>
                <a:ea typeface="Calibri" panose="020F0502020204030204" pitchFamily="34" charset="0"/>
                <a:cs typeface="Times New Roman" panose="02020603050405020304" pitchFamily="18" charset="0"/>
              </a:rPr>
              <a:t>Grove træk:</a:t>
            </a:r>
          </a:p>
          <a:p>
            <a:pPr marL="342900" lvl="0" indent="-342900">
              <a:lnSpc>
                <a:spcPct val="107000"/>
              </a:lnSpc>
              <a:buFont typeface="Symbol" panose="05050102010706020507" pitchFamily="18" charset="2"/>
              <a:buChar char=""/>
            </a:pPr>
            <a:r>
              <a:rPr lang="da-DK" sz="1200" dirty="0">
                <a:effectLst/>
                <a:latin typeface="+mn-lt"/>
                <a:ea typeface="Calibri" panose="020F0502020204030204" pitchFamily="34" charset="0"/>
                <a:cs typeface="Times New Roman" panose="02020603050405020304" pitchFamily="18" charset="0"/>
              </a:rPr>
              <a:t>Private lønudvikling afgørende for den offentlige lønudvikling</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da-DK" sz="1200" dirty="0">
                <a:effectLst/>
                <a:latin typeface="+mn-lt"/>
                <a:ea typeface="Calibri" panose="020F0502020204030204" pitchFamily="34" charset="0"/>
                <a:cs typeface="Times New Roman" panose="02020603050405020304" pitchFamily="18" charset="0"/>
              </a:rPr>
              <a:t>Usikker økonomiske udsigter</a:t>
            </a:r>
            <a:endParaRPr lang="da-DK" sz="1200" b="1" dirty="0">
              <a:effectLst/>
              <a:latin typeface="+mn-lt"/>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a-DK" sz="1200" dirty="0">
                <a:effectLst/>
                <a:latin typeface="+mn-lt"/>
                <a:ea typeface="Calibri" panose="020F0502020204030204" pitchFamily="34" charset="0"/>
                <a:cs typeface="Times New Roman" panose="02020603050405020304" pitchFamily="18" charset="0"/>
              </a:rPr>
              <a:t>Digitale forhandlinger</a:t>
            </a:r>
          </a:p>
          <a:p>
            <a:pPr marL="342900" lvl="0" indent="-342900">
              <a:lnSpc>
                <a:spcPct val="107000"/>
              </a:lnSpc>
              <a:spcAft>
                <a:spcPts val="800"/>
              </a:spcAft>
              <a:buFont typeface="Symbol" panose="05050102010706020507" pitchFamily="18" charset="2"/>
              <a:buChar char=""/>
              <a:tabLst>
                <a:tab pos="457200" algn="l"/>
              </a:tabLst>
            </a:pPr>
            <a:endParaRPr lang="da-DK" sz="1200" dirty="0">
              <a:effectLst/>
              <a:latin typeface="+mn-lt"/>
              <a:ea typeface="Calibri" panose="020F0502020204030204" pitchFamily="34" charset="0"/>
              <a:cs typeface="Times New Roman" panose="02020603050405020304" pitchFamily="18" charset="0"/>
            </a:endParaRPr>
          </a:p>
          <a:p>
            <a:r>
              <a:rPr lang="da-DK" sz="1200" b="1" dirty="0">
                <a:latin typeface="+mn-lt"/>
              </a:rPr>
              <a:t>Overordnet har vi fået hvad vi kom efter </a:t>
            </a:r>
          </a:p>
          <a:p>
            <a:pPr marL="171450" indent="-171450">
              <a:buFont typeface="Arial" panose="020B0604020202020204" pitchFamily="34" charset="0"/>
              <a:buChar char="•"/>
            </a:pPr>
            <a:r>
              <a:rPr lang="da-DK" sz="1200" dirty="0">
                <a:latin typeface="+mn-lt"/>
              </a:rPr>
              <a:t>Ikke alt hvad vi kunne ønske os</a:t>
            </a:r>
          </a:p>
          <a:p>
            <a:pPr marL="171450" indent="-171450">
              <a:buFont typeface="Arial" panose="020B0604020202020204" pitchFamily="34" charset="0"/>
              <a:buChar char="•"/>
            </a:pPr>
            <a:r>
              <a:rPr lang="da-DK" sz="1200" dirty="0">
                <a:latin typeface="+mn-lt"/>
              </a:rPr>
              <a:t>Men nogle vigtige og gode resultater</a:t>
            </a:r>
          </a:p>
          <a:p>
            <a:endParaRPr lang="da-DK" sz="1200" dirty="0">
              <a:latin typeface="+mn-lt"/>
            </a:endParaRPr>
          </a:p>
          <a:p>
            <a:r>
              <a:rPr lang="da-DK" sz="1200" dirty="0">
                <a:latin typeface="+mn-lt"/>
              </a:rPr>
              <a:t>HB har gennemgået det med en tættekam og anbefaler ja</a:t>
            </a:r>
          </a:p>
          <a:p>
            <a:endParaRPr lang="da-DK" dirty="0"/>
          </a:p>
          <a:p>
            <a:endParaRPr lang="da-DK" dirty="0"/>
          </a:p>
          <a:p>
            <a:endParaRPr lang="da-DK" dirty="0"/>
          </a:p>
          <a:p>
            <a:endParaRPr lang="da-DK" dirty="0"/>
          </a:p>
        </p:txBody>
      </p:sp>
      <p:sp>
        <p:nvSpPr>
          <p:cNvPr id="4" name="Pladsholder til slidenummer 3"/>
          <p:cNvSpPr>
            <a:spLocks noGrp="1"/>
          </p:cNvSpPr>
          <p:nvPr>
            <p:ph type="sldNum" sz="quarter" idx="5"/>
          </p:nvPr>
        </p:nvSpPr>
        <p:spPr/>
        <p:txBody>
          <a:bodyPr/>
          <a:lstStyle/>
          <a:p>
            <a:fld id="{1CF0964E-7B53-43FB-B7F7-E64712CE037F}" type="slidenum">
              <a:rPr lang="da-DK" smtClean="0"/>
              <a:t>4</a:t>
            </a:fld>
            <a:endParaRPr lang="da-DK"/>
          </a:p>
        </p:txBody>
      </p:sp>
    </p:spTree>
    <p:extLst>
      <p:ext uri="{BB962C8B-B14F-4D97-AF65-F5344CB8AC3E}">
        <p14:creationId xmlns:p14="http://schemas.microsoft.com/office/powerpoint/2010/main" val="1459243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dirty="0">
                <a:effectLst/>
                <a:latin typeface="+mn-lt"/>
                <a:ea typeface="Times New Roman" panose="02020603050405020304" pitchFamily="18" charset="0"/>
                <a:cs typeface="Times New Roman" panose="02020603050405020304" pitchFamily="18" charset="0"/>
              </a:rPr>
              <a:t>HB vurderer, at forliget er tilfredsstillende og fremhæver </a:t>
            </a:r>
          </a:p>
          <a:p>
            <a:endParaRPr lang="da-DK" sz="1200" b="1" dirty="0">
              <a:effectLst/>
              <a:latin typeface="+mn-lt"/>
              <a:ea typeface="Times New Roman" panose="02020603050405020304" pitchFamily="18" charset="0"/>
              <a:cs typeface="Times New Roman" panose="02020603050405020304" pitchFamily="18" charset="0"/>
            </a:endParaRPr>
          </a:p>
          <a:p>
            <a:pPr>
              <a:lnSpc>
                <a:spcPts val="1300"/>
              </a:lnSpc>
            </a:pPr>
            <a:r>
              <a:rPr lang="da-DK" sz="1200" u="sng" dirty="0">
                <a:effectLst/>
                <a:latin typeface="+mn-lt"/>
                <a:ea typeface="Times New Roman" panose="02020603050405020304" pitchFamily="18" charset="0"/>
                <a:cs typeface="Times New Roman" panose="02020603050405020304" pitchFamily="18" charset="0"/>
              </a:rPr>
              <a:t>1. Reallønnen er sikret</a:t>
            </a:r>
            <a:endParaRPr lang="da-DK" sz="1200" dirty="0">
              <a:effectLst/>
              <a:latin typeface="+mn-lt"/>
              <a:ea typeface="Times New Roman" panose="02020603050405020304" pitchFamily="18" charset="0"/>
              <a:cs typeface="Times New Roman" panose="02020603050405020304" pitchFamily="18" charset="0"/>
            </a:endParaRPr>
          </a:p>
          <a:p>
            <a:pPr>
              <a:lnSpc>
                <a:spcPts val="1300"/>
              </a:lnSpc>
            </a:pPr>
            <a:r>
              <a:rPr lang="da-DK" sz="1200" dirty="0">
                <a:effectLst/>
                <a:latin typeface="+mn-lt"/>
                <a:ea typeface="Times New Roman" panose="02020603050405020304" pitchFamily="18" charset="0"/>
                <a:cs typeface="Times New Roman" panose="02020603050405020304" pitchFamily="18" charset="0"/>
              </a:rPr>
              <a:t>Alle socialrådgiveres løn stiger så meget, at reallønnen er sikret – og at der efter alt at dømme også er egentlige forbedringer af socialrådgivernes købekraft over de næste tre år.</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Lønstigningerne udmøntes som generelle stigninger på 5,02 %, der kommer alle socialrådgivere til gode, og fordeles over hele overenskomstperioden. </a:t>
            </a:r>
          </a:p>
          <a:p>
            <a:endParaRPr lang="da-DK" sz="1200" b="1" dirty="0">
              <a:effectLst/>
              <a:latin typeface="+mn-lt"/>
              <a:ea typeface="Times New Roman" panose="02020603050405020304" pitchFamily="18" charset="0"/>
              <a:cs typeface="Times New Roman" panose="02020603050405020304" pitchFamily="18" charset="0"/>
            </a:endParaRPr>
          </a:p>
          <a:p>
            <a:pPr>
              <a:lnSpc>
                <a:spcPts val="1300"/>
              </a:lnSpc>
            </a:pPr>
            <a:r>
              <a:rPr lang="da-DK" sz="1200" u="sng" dirty="0">
                <a:effectLst/>
                <a:latin typeface="+mn-lt"/>
                <a:ea typeface="Times New Roman" panose="02020603050405020304" pitchFamily="18" charset="0"/>
                <a:cs typeface="Times New Roman" panose="02020603050405020304" pitchFamily="18" charset="0"/>
              </a:rPr>
              <a:t>2. Reguleringsordningen</a:t>
            </a:r>
            <a:endParaRPr lang="da-DK" sz="1200" dirty="0">
              <a:effectLst/>
              <a:latin typeface="+mn-lt"/>
              <a:ea typeface="Times New Roman" panose="02020603050405020304" pitchFamily="18" charset="0"/>
              <a:cs typeface="Times New Roman" panose="02020603050405020304" pitchFamily="18" charset="0"/>
            </a:endParaRPr>
          </a:p>
          <a:p>
            <a:pPr>
              <a:lnSpc>
                <a:spcPts val="1300"/>
              </a:lnSpc>
            </a:pPr>
            <a:r>
              <a:rPr lang="da-DK" sz="1200" dirty="0">
                <a:effectLst/>
                <a:latin typeface="+mn-lt"/>
                <a:ea typeface="Times New Roman" panose="02020603050405020304" pitchFamily="18" charset="0"/>
                <a:cs typeface="Times New Roman" panose="02020603050405020304" pitchFamily="18" charset="0"/>
              </a:rPr>
              <a:t>Reguleringsordningen er videreført. Det betyder en parallel lønudvikling med det private arbejdsmarked.</a:t>
            </a:r>
          </a:p>
          <a:p>
            <a:endParaRPr lang="da-DK" sz="1200" b="1" dirty="0">
              <a:effectLst/>
              <a:latin typeface="+mn-lt"/>
              <a:ea typeface="Times New Roman" panose="02020603050405020304" pitchFamily="18" charset="0"/>
              <a:cs typeface="Times New Roman" panose="02020603050405020304" pitchFamily="18" charset="0"/>
            </a:endParaRPr>
          </a:p>
          <a:p>
            <a:pPr>
              <a:lnSpc>
                <a:spcPts val="1300"/>
              </a:lnSpc>
            </a:pPr>
            <a:r>
              <a:rPr lang="da-DK" sz="1200" u="sng" dirty="0">
                <a:effectLst/>
                <a:latin typeface="+mn-lt"/>
                <a:ea typeface="Times New Roman" panose="02020603050405020304" pitchFamily="18" charset="0"/>
                <a:cs typeface="Times New Roman" panose="02020603050405020304" pitchFamily="18" charset="0"/>
              </a:rPr>
              <a:t>3. Ligelønspulje</a:t>
            </a:r>
            <a:endParaRPr lang="da-DK" sz="1200" dirty="0">
              <a:effectLst/>
              <a:latin typeface="+mn-lt"/>
              <a:ea typeface="Times New Roman" panose="02020603050405020304" pitchFamily="18" charset="0"/>
              <a:cs typeface="Times New Roman" panose="02020603050405020304" pitchFamily="18" charset="0"/>
            </a:endParaRPr>
          </a:p>
          <a:p>
            <a:pPr>
              <a:lnSpc>
                <a:spcPts val="1300"/>
              </a:lnSpc>
            </a:pPr>
            <a:r>
              <a:rPr lang="da-DK" sz="1200" dirty="0">
                <a:effectLst/>
                <a:latin typeface="+mn-lt"/>
                <a:ea typeface="Times New Roman" panose="02020603050405020304" pitchFamily="18" charset="0"/>
                <a:cs typeface="Times New Roman" panose="02020603050405020304" pitchFamily="18" charset="0"/>
              </a:rPr>
              <a:t>Parterne har afsat særskilte midler til at gøre op med ligelønsproblematikken fagene imellem og anerkender dermed problematikken. Socialrådgiverne får også del i midlerne, som skal bruge til at mindske lønefterslæbet for de kvindedominerede fag.</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Socialrådgiverne har modtaget 2,481 mio. kr. fra ligelønspuljen. Midlerne er anvendt ved det specielle forlig som en del af finansieringen til at hæve de lavest lønnede socialrådgivere.</a:t>
            </a:r>
          </a:p>
          <a:p>
            <a:pPr>
              <a:lnSpc>
                <a:spcPts val="1300"/>
              </a:lnSpc>
            </a:pPr>
            <a:endParaRPr lang="da-DK" sz="1200" b="1" dirty="0">
              <a:effectLst/>
              <a:latin typeface="+mn-lt"/>
              <a:ea typeface="Times New Roman" panose="02020603050405020304" pitchFamily="18" charset="0"/>
              <a:cs typeface="Times New Roman" panose="02020603050405020304" pitchFamily="18" charset="0"/>
            </a:endParaRPr>
          </a:p>
          <a:p>
            <a:pPr>
              <a:lnSpc>
                <a:spcPts val="1300"/>
              </a:lnSpc>
            </a:pPr>
            <a:r>
              <a:rPr lang="da-DK" sz="1200" b="0" dirty="0">
                <a:effectLst/>
                <a:latin typeface="+mn-lt"/>
                <a:ea typeface="Times New Roman" panose="02020603050405020304" pitchFamily="18" charset="0"/>
                <a:cs typeface="Times New Roman" panose="02020603050405020304" pitchFamily="18" charset="0"/>
              </a:rPr>
              <a:t>På nogen områder har vi arbejdet mod at opnå en parallelitet til HK’s løn- og pensionsniveauer</a:t>
            </a:r>
          </a:p>
          <a:p>
            <a:endParaRPr lang="da-DK" sz="1800" b="1" dirty="0">
              <a:effectLst/>
              <a:latin typeface="Calibri Light" panose="020F0302020204030204" pitchFamily="34" charset="0"/>
              <a:ea typeface="Times New Roman" panose="02020603050405020304" pitchFamily="18" charset="0"/>
              <a:cs typeface="Times New Roman" panose="02020603050405020304" pitchFamily="18" charset="0"/>
            </a:endParaRPr>
          </a:p>
        </p:txBody>
      </p:sp>
      <p:sp>
        <p:nvSpPr>
          <p:cNvPr id="4" name="Pladsholder til slidenummer 3"/>
          <p:cNvSpPr>
            <a:spLocks noGrp="1"/>
          </p:cNvSpPr>
          <p:nvPr>
            <p:ph type="sldNum" sz="quarter" idx="5"/>
          </p:nvPr>
        </p:nvSpPr>
        <p:spPr/>
        <p:txBody>
          <a:bodyPr/>
          <a:lstStyle/>
          <a:p>
            <a:fld id="{715E2991-3BE9-458E-9F41-3B241BFB9D7F}" type="slidenum">
              <a:rPr lang="da-DK" smtClean="0"/>
              <a:t>5</a:t>
            </a:fld>
            <a:endParaRPr lang="da-DK"/>
          </a:p>
        </p:txBody>
      </p:sp>
    </p:spTree>
    <p:extLst>
      <p:ext uri="{BB962C8B-B14F-4D97-AF65-F5344CB8AC3E}">
        <p14:creationId xmlns:p14="http://schemas.microsoft.com/office/powerpoint/2010/main" val="1525978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ts val="1300"/>
              </a:lnSpc>
            </a:pPr>
            <a:r>
              <a:rPr lang="da-DK" sz="1200" u="sng" dirty="0">
                <a:effectLst/>
                <a:latin typeface="+mn-lt"/>
                <a:ea typeface="Times New Roman" panose="02020603050405020304" pitchFamily="18" charset="0"/>
                <a:cs typeface="Times New Roman" panose="02020603050405020304" pitchFamily="18" charset="0"/>
              </a:rPr>
              <a:t>Initiativer til forbedring af arbejdsmiljøet</a:t>
            </a:r>
            <a:endParaRPr lang="da-DK" sz="1200" dirty="0">
              <a:effectLst/>
              <a:latin typeface="+mn-lt"/>
              <a:ea typeface="Times New Roman" panose="02020603050405020304" pitchFamily="18" charset="0"/>
              <a:cs typeface="Times New Roman" panose="02020603050405020304" pitchFamily="18" charset="0"/>
            </a:endParaRP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Der udvikles en uddannelse i psykisk arbejdsmiljø målrettet ledere</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Der udvikles en uddannelse i psykisk arbejdsmiljø, som målrettes TR, leder og arbejdsmiljørepræsentant (TRIO-samarbejdet)</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SPARK videreføres</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Dialog om arbejdsmiljø blandt de centrale parter (KL og Forhandlingsfællesskabet.</a:t>
            </a:r>
          </a:p>
          <a:p>
            <a:endParaRPr lang="da-DK" sz="1200" dirty="0">
              <a:latin typeface="+mn-lt"/>
            </a:endParaRPr>
          </a:p>
          <a:p>
            <a:pPr>
              <a:lnSpc>
                <a:spcPts val="1300"/>
              </a:lnSpc>
            </a:pPr>
            <a:r>
              <a:rPr lang="da-DK" sz="1200" u="sng" dirty="0">
                <a:effectLst/>
                <a:latin typeface="+mn-lt"/>
                <a:ea typeface="Times New Roman" panose="02020603050405020304" pitchFamily="18" charset="0"/>
                <a:cs typeface="Times New Roman" panose="02020603050405020304" pitchFamily="18" charset="0"/>
              </a:rPr>
              <a:t>Den kommunale kompetencefond</a:t>
            </a:r>
            <a:endParaRPr lang="da-DK" sz="1200" dirty="0">
              <a:effectLst/>
              <a:latin typeface="+mn-lt"/>
              <a:ea typeface="Times New Roman" panose="02020603050405020304" pitchFamily="18" charset="0"/>
              <a:cs typeface="Times New Roman" panose="02020603050405020304" pitchFamily="18" charset="0"/>
            </a:endParaRP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Grænsen for tilskud til uddannelse fra kompetencefonden hæves generelt fra 25.000 kr. til 30.000.</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Der indføres en forsøgsordning i overenskomstperioden, der hæver grænsen for tilskud til 50.000 for masteruddannelser som en særregel.</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Kompetencefonden tilføres yderligere midler, så vi i højere grad kan imødekomme efterspørgslen. (650.000 kr. yderligere midler)</a:t>
            </a:r>
          </a:p>
          <a:p>
            <a:endParaRPr lang="da-DK" sz="1200" dirty="0">
              <a:latin typeface="+mn-lt"/>
            </a:endParaRPr>
          </a:p>
          <a:p>
            <a:r>
              <a:rPr lang="da-DK" sz="1200" u="sng" dirty="0">
                <a:latin typeface="+mn-lt"/>
              </a:rPr>
              <a:t>Sorgorlov</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dirty="0">
                <a:effectLst/>
                <a:latin typeface="+mn-lt"/>
                <a:ea typeface="Times New Roman" panose="02020603050405020304" pitchFamily="18" charset="0"/>
                <a:cs typeface="Times New Roman" panose="02020603050405020304" pitchFamily="18" charset="0"/>
              </a:rPr>
              <a:t>Forbedret mulighed for sorgorlov med løn, hvis man mister et barn under 18 år (nu 26 uger). Også ved bortadoption. </a:t>
            </a:r>
            <a:endParaRPr lang="da-DK" sz="1200" dirty="0">
              <a:latin typeface="+mn-lt"/>
            </a:endParaRPr>
          </a:p>
          <a:p>
            <a:endParaRPr lang="da-DK" sz="1200" dirty="0">
              <a:latin typeface="+mn-lt"/>
            </a:endParaRPr>
          </a:p>
          <a:p>
            <a:r>
              <a:rPr lang="da-DK" sz="1200" u="sng" dirty="0">
                <a:latin typeface="+mn-lt"/>
              </a:rPr>
              <a:t>Kandidater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dirty="0">
                <a:effectLst/>
                <a:latin typeface="+mn-lt"/>
                <a:ea typeface="Times New Roman" panose="02020603050405020304" pitchFamily="18" charset="0"/>
                <a:cs typeface="Times New Roman" panose="02020603050405020304" pitchFamily="18" charset="0"/>
              </a:rPr>
              <a:t>Parterne er enige om at drøfte lønnen for socialrådgivere med en kandidat i socialt arbejde (Cand. Soc.) i overenskomstperioden.</a:t>
            </a:r>
          </a:p>
          <a:p>
            <a:endParaRPr lang="da-DK" dirty="0"/>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6</a:t>
            </a:fld>
            <a:endParaRPr lang="da-DK"/>
          </a:p>
        </p:txBody>
      </p:sp>
    </p:spTree>
    <p:extLst>
      <p:ext uri="{BB962C8B-B14F-4D97-AF65-F5344CB8AC3E}">
        <p14:creationId xmlns:p14="http://schemas.microsoft.com/office/powerpoint/2010/main" val="1537270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mn-lt"/>
                <a:ea typeface="Calibri" panose="020F0502020204030204" pitchFamily="34" charset="0"/>
                <a:cs typeface="Times New Roman" panose="02020603050405020304" pitchFamily="18" charset="0"/>
              </a:rPr>
              <a:t>Alle får andel i de største stigninger (generelle lønforbedringer), som kommer alle til gode.</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mn-lt"/>
                <a:ea typeface="Calibri" panose="020F0502020204030204" pitchFamily="34" charset="0"/>
                <a:cs typeface="Times New Roman" panose="02020603050405020304" pitchFamily="18" charset="0"/>
              </a:rPr>
              <a:t>De er af en størrelse, så hvis tingene går som forventet (og reguleringsordningen giver, hvad vi tror), så vil en gennemsnitlig socialrådgiver have fået ca. 20.000 kr. mere i løn om året, når OK21-perioden er slut. </a:t>
            </a:r>
          </a:p>
          <a:p>
            <a:endParaRPr lang="da-DK" sz="1200" b="1" u="none" dirty="0">
              <a:latin typeface="+mn-lt"/>
            </a:endParaRPr>
          </a:p>
          <a:p>
            <a:r>
              <a:rPr lang="da-DK" sz="1200" b="1" u="none" dirty="0">
                <a:latin typeface="+mn-lt"/>
              </a:rPr>
              <a:t>Alle lønstigninger er med fuldt gennemslag. </a:t>
            </a:r>
          </a:p>
          <a:p>
            <a:r>
              <a:rPr lang="da-DK" sz="1200" u="none" dirty="0">
                <a:latin typeface="+mn-lt"/>
              </a:rPr>
              <a:t>Så der bliver kun modregnet, hvis det særskilt er aftalt. </a:t>
            </a:r>
          </a:p>
          <a:p>
            <a:r>
              <a:rPr lang="da-DK" sz="1200" u="none" dirty="0">
                <a:latin typeface="+mn-lt"/>
              </a:rPr>
              <a:t>Tallene er i nutidskroner</a:t>
            </a:r>
          </a:p>
          <a:p>
            <a:endParaRPr lang="da-DK" sz="1200" u="sng" dirty="0">
              <a:latin typeface="+mn-lt"/>
            </a:endParaRPr>
          </a:p>
          <a:p>
            <a:r>
              <a:rPr lang="da-DK" sz="1200" u="sng" dirty="0">
                <a:latin typeface="+mn-lt"/>
              </a:rPr>
              <a:t>OBS forligsteksten er i grundbeløb</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Socialrådgivere på grundløn 31 + 2.000 hæves til grundløn 32 (svarende til 2-3.000 </a:t>
            </a:r>
            <a:r>
              <a:rPr lang="da-DK" sz="1200" dirty="0" err="1">
                <a:effectLst/>
                <a:latin typeface="+mn-lt"/>
                <a:ea typeface="Times New Roman" panose="02020603050405020304" pitchFamily="18" charset="0"/>
                <a:cs typeface="Times New Roman" panose="02020603050405020304" pitchFamily="18" charset="0"/>
              </a:rPr>
              <a:t>kr</a:t>
            </a:r>
            <a:r>
              <a:rPr lang="da-DK" sz="1200" dirty="0">
                <a:effectLst/>
                <a:latin typeface="+mn-lt"/>
                <a:ea typeface="Times New Roman" panose="02020603050405020304" pitchFamily="18" charset="0"/>
                <a:cs typeface="Times New Roman" panose="02020603050405020304" pitchFamily="18" charset="0"/>
              </a:rPr>
              <a:t> i nutidspenge)</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Socialrådgivere på grundløn 41 + 3.900 hæves med 2.000 kr. årligt til grundløn 41 + 5.900 (ca. 3.000 kr. i nutidspenge)</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Socialrådgivere på grundløn 46 + 12.700 hæves med 2.000 kr. årligt til grundløn 46 + 14.700 (ca. 3.000 kr. i nutidspenge)</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Ledere på grundløn 43 hæves med 4.400 kr. årligt til grundløn 43 + 4.400 (ca. 6.000 kr. i nutidspenge)</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Ledere på grundløn 47 + 7.700 hæves med 2.000 kr. årligt til grundløn 47 + 9.700 (ca. 3.000 kr. i nutidspenge)</a:t>
            </a:r>
          </a:p>
          <a:p>
            <a:endParaRPr lang="da-DK" sz="1200" dirty="0">
              <a:latin typeface="+mn-lt"/>
            </a:endParaRPr>
          </a:p>
          <a:p>
            <a:r>
              <a:rPr lang="da-DK" sz="1200" u="sng" dirty="0">
                <a:latin typeface="+mn-lt"/>
              </a:rPr>
              <a:t>Om lønforbedringerne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dirty="0">
                <a:effectLst/>
                <a:latin typeface="+mn-lt"/>
                <a:ea typeface="Calibri" panose="020F0502020204030204" pitchFamily="34" charset="0"/>
                <a:cs typeface="Times New Roman" panose="02020603050405020304" pitchFamily="18" charset="0"/>
              </a:rPr>
              <a:t>Vigtigt at pointere, at de klart største stigninger kommer alle til gode (generelle lønforbedringer.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ea typeface="Calibri" panose="020F0502020204030204" pitchFamily="34" charset="0"/>
                <a:cs typeface="Times New Roman" panose="02020603050405020304" pitchFamily="18" charset="0"/>
              </a:rPr>
              <a:t>Øvrige midler prioriteret ud fra langsigtet strategisk vurdering af, hvordan vi bedst løfter socialrådgiverfaget som helhed. Vi har:</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ea typeface="Calibri" panose="020F0502020204030204" pitchFamily="34" charset="0"/>
                <a:cs typeface="Times New Roman" panose="02020603050405020304" pitchFamily="18" charset="0"/>
              </a:rPr>
              <a:t>hævet laveste startløn, så grundløn 32 nu er laveste indplacering. Det er fordi, laveste indplacering betyder meget både for fagets anseelse og livslønnen som helhed. Den er nu på niveau med laveste løn i  i regionerne. </a:t>
            </a:r>
            <a:endParaRPr lang="da-DK" sz="1200" kern="1200" dirty="0">
              <a:solidFill>
                <a:schemeClr val="tx1"/>
              </a:solidFill>
              <a:effectLst/>
              <a:latin typeface="+mn-lt"/>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ea typeface="Calibri" panose="020F0502020204030204" pitchFamily="34" charset="0"/>
                <a:cs typeface="Times New Roman" panose="02020603050405020304" pitchFamily="18" charset="0"/>
              </a:rPr>
              <a:t>Derudover har vi kunnet hæve lederlønnen. Dels fordi lederne ikke har fået en pensionsstigning i år og dels fordi vi ved, at lederlønnen ofte virker som et glasloft for lønnen for andre socialrådgivere.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cs typeface="Times New Roman" panose="02020603050405020304" pitchFamily="18" charset="0"/>
              </a:rPr>
              <a:t>Det samme gælder specialistindplaceringerne på </a:t>
            </a:r>
            <a:r>
              <a:rPr lang="da-DK" sz="1200" kern="1200" dirty="0" err="1">
                <a:solidFill>
                  <a:schemeClr val="tx1"/>
                </a:solidFill>
                <a:effectLst/>
                <a:latin typeface="+mn-lt"/>
                <a:cs typeface="Times New Roman" panose="02020603050405020304" pitchFamily="18" charset="0"/>
              </a:rPr>
              <a:t>grl</a:t>
            </a:r>
            <a:r>
              <a:rPr lang="da-DK" sz="1200" kern="1200" dirty="0">
                <a:solidFill>
                  <a:schemeClr val="tx1"/>
                </a:solidFill>
                <a:effectLst/>
                <a:latin typeface="+mn-lt"/>
                <a:cs typeface="Times New Roman" panose="02020603050405020304" pitchFamily="18" charset="0"/>
              </a:rPr>
              <a:t>. 41 og 46. Når vi hæver dem, ved vi, at det i nogle tilfælde kan give luft til at basisgruppen kan stige.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kern="1200" dirty="0">
                <a:solidFill>
                  <a:schemeClr val="tx1"/>
                </a:solidFill>
                <a:effectLst/>
                <a:latin typeface="+mn-lt"/>
                <a:cs typeface="Times New Roman" panose="02020603050405020304" pitchFamily="18" charset="0"/>
              </a:rPr>
              <a:t>Mellemgruppen (</a:t>
            </a:r>
            <a:r>
              <a:rPr lang="da-DK" sz="1200" kern="1200" dirty="0" err="1">
                <a:solidFill>
                  <a:schemeClr val="tx1"/>
                </a:solidFill>
                <a:effectLst/>
                <a:latin typeface="+mn-lt"/>
                <a:cs typeface="Times New Roman" panose="02020603050405020304" pitchFamily="18" charset="0"/>
              </a:rPr>
              <a:t>grl</a:t>
            </a:r>
            <a:r>
              <a:rPr lang="da-DK" sz="1200" kern="1200" dirty="0">
                <a:solidFill>
                  <a:schemeClr val="tx1"/>
                </a:solidFill>
                <a:effectLst/>
                <a:latin typeface="+mn-lt"/>
                <a:cs typeface="Times New Roman" panose="02020603050405020304" pitchFamily="18" charset="0"/>
              </a:rPr>
              <a:t>. 34 og 37 har således ikke fået særskilte lønstigninger (udover de generelle stigninger). De får i stedet pension.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1200" kern="1200" dirty="0">
              <a:solidFill>
                <a:schemeClr val="tx1"/>
              </a:solidFill>
              <a:effectLst/>
              <a:latin typeface="+mn-lt"/>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200" kern="1200" dirty="0">
                <a:solidFill>
                  <a:schemeClr val="tx1"/>
                </a:solidFill>
                <a:effectLst/>
                <a:latin typeface="+mn-lt"/>
                <a:cs typeface="Times New Roman" panose="02020603050405020304" pitchFamily="18" charset="0"/>
              </a:rPr>
              <a:t>OBS: Det er tanken, at løftet til ledere, grundløn 31-&gt;32 samt specialisterne på 41 og 46, skal bruges som argument for lønløft til mellemgruppen ved de årlige lønforhandlinger.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1800" kern="1200" dirty="0">
              <a:solidFill>
                <a:schemeClr val="tx1"/>
              </a:solidFill>
              <a:effectLst/>
              <a:latin typeface="Calibri" panose="020F0502020204030204" pitchFamily="34" charset="0"/>
              <a:cs typeface="Times New Roman" panose="02020603050405020304" pitchFamily="18" charset="0"/>
            </a:endParaRPr>
          </a:p>
        </p:txBody>
      </p:sp>
      <p:sp>
        <p:nvSpPr>
          <p:cNvPr id="4" name="Pladsholder til slidenummer 3"/>
          <p:cNvSpPr>
            <a:spLocks noGrp="1"/>
          </p:cNvSpPr>
          <p:nvPr>
            <p:ph type="sldNum" sz="quarter" idx="5"/>
          </p:nvPr>
        </p:nvSpPr>
        <p:spPr/>
        <p:txBody>
          <a:bodyPr/>
          <a:lstStyle/>
          <a:p>
            <a:fld id="{715E2991-3BE9-458E-9F41-3B241BFB9D7F}" type="slidenum">
              <a:rPr lang="da-DK" smtClean="0"/>
              <a:t>7</a:t>
            </a:fld>
            <a:endParaRPr lang="da-DK"/>
          </a:p>
        </p:txBody>
      </p:sp>
    </p:spTree>
    <p:extLst>
      <p:ext uri="{BB962C8B-B14F-4D97-AF65-F5344CB8AC3E}">
        <p14:creationId xmlns:p14="http://schemas.microsoft.com/office/powerpoint/2010/main" val="2955344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b="1" dirty="0">
                <a:latin typeface="+mn-lt"/>
              </a:rPr>
              <a:t>Basisgrupperne hæves med 0,3 % (bortset fra </a:t>
            </a:r>
            <a:r>
              <a:rPr lang="da-DK" sz="1200" b="1" dirty="0" err="1">
                <a:latin typeface="+mn-lt"/>
              </a:rPr>
              <a:t>grl</a:t>
            </a:r>
            <a:r>
              <a:rPr lang="da-DK" sz="1200" b="1" dirty="0">
                <a:latin typeface="+mn-lt"/>
              </a:rPr>
              <a:t>. 46, som hæves 0,25)</a:t>
            </a:r>
          </a:p>
          <a:p>
            <a:endParaRPr lang="da-DK" sz="1200" dirty="0">
              <a:latin typeface="+mn-lt"/>
            </a:endParaRPr>
          </a:p>
          <a:p>
            <a:r>
              <a:rPr lang="da-DK" sz="1200" b="1" dirty="0">
                <a:latin typeface="+mn-lt"/>
              </a:rPr>
              <a:t>Kandidater hæves til 18,78 fordi det er det, andre kandidater har.</a:t>
            </a:r>
          </a:p>
          <a:p>
            <a:endParaRPr lang="da-DK" sz="1200" dirty="0">
              <a:latin typeface="+mn-lt"/>
            </a:endParaRPr>
          </a:p>
          <a:p>
            <a:r>
              <a:rPr lang="da-DK" sz="1200" b="1" dirty="0">
                <a:latin typeface="+mn-lt"/>
              </a:rPr>
              <a:t>Vigtigt med pensionsforhøjelser fordi vi har ambition om 16 %, </a:t>
            </a:r>
          </a:p>
          <a:p>
            <a:pPr marL="285750" indent="-285750">
              <a:buFont typeface="Arial" panose="020B0604020202020204" pitchFamily="34" charset="0"/>
              <a:buChar char="•"/>
            </a:pPr>
            <a:r>
              <a:rPr lang="da-DK" sz="1200" dirty="0">
                <a:effectLst/>
                <a:latin typeface="+mn-lt"/>
                <a:ea typeface="Calibri" panose="020F0502020204030204" pitchFamily="34" charset="0"/>
                <a:cs typeface="Times New Roman" panose="02020603050405020304" pitchFamily="18" charset="0"/>
              </a:rPr>
              <a:t>analyser fra vores pensionsselskab, PKA, viser, at man ved en pensionsindbetaling på 16 % kan gå på pension uden mærkbar forringelse af sin levestandard.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dirty="0">
                <a:effectLst/>
                <a:latin typeface="+mn-lt"/>
                <a:ea typeface="Calibri" panose="020F0502020204030204" pitchFamily="34" charset="0"/>
                <a:cs typeface="Times New Roman" panose="02020603050405020304" pitchFamily="18" charset="0"/>
              </a:rPr>
              <a:t>En stor sum af vore egne midler er gået til pensionsløft til basismedarbejdere ud fra hensynet til sikringen af en værdig tilbagetrækning for alle.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da-DK" sz="1200" dirty="0">
              <a:effectLst/>
              <a:latin typeface="+mn-lt"/>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dirty="0">
                <a:effectLst/>
                <a:latin typeface="+mn-lt"/>
                <a:ea typeface="Calibri" panose="020F0502020204030204" pitchFamily="34" charset="0"/>
                <a:cs typeface="Times New Roman" panose="02020603050405020304" pitchFamily="18" charset="0"/>
              </a:rPr>
              <a:t>Pension: </a:t>
            </a:r>
            <a:r>
              <a:rPr lang="da-DK" sz="1200" b="0" i="0" u="none" strike="noStrike" baseline="0" dirty="0">
                <a:latin typeface="+mn-lt"/>
              </a:rPr>
              <a:t>14,368 mio. kr.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0" i="0" u="none" strike="noStrike" baseline="0" dirty="0">
                <a:effectLst/>
                <a:latin typeface="+mn-lt"/>
                <a:ea typeface="Calibri" panose="020F0502020204030204" pitchFamily="34" charset="0"/>
                <a:cs typeface="Times New Roman" panose="02020603050405020304" pitchFamily="18" charset="0"/>
              </a:rPr>
              <a:t>Lønforbedringer: </a:t>
            </a:r>
            <a:r>
              <a:rPr lang="da-DK" sz="1200" b="0" i="0" u="none" strike="noStrike" baseline="0" dirty="0">
                <a:latin typeface="+mn-lt"/>
              </a:rPr>
              <a:t>18,641 mio. kr.  (forhøjelsen til </a:t>
            </a:r>
            <a:r>
              <a:rPr lang="da-DK" sz="1200" b="0" i="0" u="none" strike="noStrike" baseline="0" dirty="0" err="1">
                <a:latin typeface="+mn-lt"/>
              </a:rPr>
              <a:t>grl</a:t>
            </a:r>
            <a:r>
              <a:rPr lang="da-DK" sz="1200" b="0" i="0" u="none" strike="noStrike" baseline="0" dirty="0">
                <a:latin typeface="+mn-lt"/>
              </a:rPr>
              <a:t>. 32 er den klart største udgift)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sz="1200" b="0" i="0" u="none" strike="noStrike" baseline="0" dirty="0">
                <a:effectLst/>
                <a:latin typeface="+mn-lt"/>
                <a:ea typeface="Calibri" panose="020F0502020204030204" pitchFamily="34" charset="0"/>
                <a:cs typeface="Times New Roman" panose="02020603050405020304" pitchFamily="18" charset="0"/>
              </a:rPr>
              <a:t>Kompetencefond: </a:t>
            </a:r>
            <a:r>
              <a:rPr lang="da-DK" sz="1200" b="0" i="0" u="none" strike="noStrike" baseline="0" dirty="0">
                <a:latin typeface="+mn-lt"/>
              </a:rPr>
              <a:t>650.000 </a:t>
            </a:r>
            <a:r>
              <a:rPr lang="da-DK" sz="1200" b="0" i="0" u="none" strike="noStrike" baseline="0" dirty="0" err="1">
                <a:latin typeface="+mn-lt"/>
              </a:rPr>
              <a:t>kr</a:t>
            </a:r>
            <a:endParaRPr lang="da-DK" sz="1200" dirty="0">
              <a:effectLst/>
              <a:latin typeface="+mn-lt"/>
              <a:ea typeface="Calibri" panose="020F0502020204030204" pitchFamily="34" charset="0"/>
              <a:cs typeface="Times New Roman" panose="02020603050405020304" pitchFamily="18" charset="0"/>
            </a:endParaRPr>
          </a:p>
          <a:p>
            <a:endParaRPr lang="da-DK" b="1" dirty="0"/>
          </a:p>
          <a:p>
            <a:endParaRPr lang="da-DK" b="1" dirty="0"/>
          </a:p>
          <a:p>
            <a:endParaRPr lang="da-DK" b="1" dirty="0"/>
          </a:p>
          <a:p>
            <a:endParaRPr lang="da-DK" b="1" dirty="0"/>
          </a:p>
        </p:txBody>
      </p:sp>
      <p:sp>
        <p:nvSpPr>
          <p:cNvPr id="4" name="Pladsholder til slidenummer 3"/>
          <p:cNvSpPr>
            <a:spLocks noGrp="1"/>
          </p:cNvSpPr>
          <p:nvPr>
            <p:ph type="sldNum" sz="quarter" idx="5"/>
          </p:nvPr>
        </p:nvSpPr>
        <p:spPr/>
        <p:txBody>
          <a:bodyPr/>
          <a:lstStyle/>
          <a:p>
            <a:fld id="{715E2991-3BE9-458E-9F41-3B241BFB9D7F}" type="slidenum">
              <a:rPr lang="da-DK" smtClean="0"/>
              <a:t>8</a:t>
            </a:fld>
            <a:endParaRPr lang="da-DK"/>
          </a:p>
        </p:txBody>
      </p:sp>
    </p:spTree>
    <p:extLst>
      <p:ext uri="{BB962C8B-B14F-4D97-AF65-F5344CB8AC3E}">
        <p14:creationId xmlns:p14="http://schemas.microsoft.com/office/powerpoint/2010/main" val="3430142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buFont typeface="Arial" panose="020B0604020202020204" pitchFamily="34" charset="0"/>
              <a:buNone/>
            </a:pPr>
            <a:r>
              <a:rPr lang="da-DK" sz="1200" u="sng" dirty="0">
                <a:latin typeface="+mn-lt"/>
              </a:rPr>
              <a:t>Kodificering af KBH-regler om fridage</a:t>
            </a:r>
          </a:p>
          <a:p>
            <a:pPr marL="0" indent="0">
              <a:buFont typeface="Arial" panose="020B0604020202020204" pitchFamily="34" charset="0"/>
              <a:buNone/>
            </a:pPr>
            <a:r>
              <a:rPr lang="da-DK" sz="1200" dirty="0">
                <a:latin typeface="+mn-lt"/>
              </a:rPr>
              <a:t>Ingen indholdsmæssige ændringer</a:t>
            </a:r>
          </a:p>
          <a:p>
            <a:pPr marL="0" indent="0">
              <a:buFont typeface="Arial" panose="020B0604020202020204" pitchFamily="34" charset="0"/>
              <a:buNone/>
            </a:pPr>
            <a:endParaRPr lang="da-DK" sz="1200" dirty="0">
              <a:latin typeface="+mn-lt"/>
            </a:endParaRPr>
          </a:p>
          <a:p>
            <a:pPr marL="0" indent="0">
              <a:buFont typeface="Arial" panose="020B0604020202020204" pitchFamily="34" charset="0"/>
              <a:buNone/>
            </a:pPr>
            <a:r>
              <a:rPr lang="da-DK" sz="1200" u="sng" dirty="0">
                <a:latin typeface="+mn-lt"/>
              </a:rPr>
              <a:t>Udviklingsprojekter</a:t>
            </a:r>
            <a:r>
              <a:rPr lang="da-DK" sz="1200" dirty="0">
                <a:latin typeface="+mn-lt"/>
              </a:rPr>
              <a:t> </a:t>
            </a:r>
          </a:p>
          <a:p>
            <a:pPr marL="0" indent="0">
              <a:buFont typeface="Arial" panose="020B0604020202020204" pitchFamily="34" charset="0"/>
              <a:buNone/>
            </a:pPr>
            <a:r>
              <a:rPr lang="da-DK" sz="1200" dirty="0">
                <a:latin typeface="+mn-lt"/>
              </a:rPr>
              <a:t>om socialfaglig ledelse og mentorordninger for nyuddannede socialrådgivere </a:t>
            </a:r>
          </a:p>
          <a:p>
            <a:pPr marL="0" indent="0">
              <a:buFont typeface="Arial" panose="020B0604020202020204" pitchFamily="34" charset="0"/>
              <a:buNone/>
            </a:pPr>
            <a:endParaRPr lang="da-DK" sz="1200" dirty="0">
              <a:latin typeface="+mn-lt"/>
            </a:endParaRPr>
          </a:p>
          <a:p>
            <a:pPr marL="0" indent="0">
              <a:buFont typeface="Arial" panose="020B0604020202020204" pitchFamily="34" charset="0"/>
              <a:buNone/>
            </a:pPr>
            <a:r>
              <a:rPr lang="da-DK" sz="1200" u="sng" dirty="0">
                <a:latin typeface="+mn-lt"/>
              </a:rPr>
              <a:t>Seniorrettighederne fastholdt – og mindre forbedringer</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Seniorrettighederne er fastholdt, så seniordagene bliver, som de er.</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Styrket seniorsamtale</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Styrket rolle for TR, for </a:t>
            </a:r>
            <a:r>
              <a:rPr lang="da-DK" sz="1200" dirty="0" err="1">
                <a:effectLst/>
                <a:latin typeface="+mn-lt"/>
                <a:ea typeface="Times New Roman" panose="02020603050405020304" pitchFamily="18" charset="0"/>
                <a:cs typeface="Times New Roman" panose="02020603050405020304" pitchFamily="18" charset="0"/>
              </a:rPr>
              <a:t>hovedMED</a:t>
            </a:r>
            <a:r>
              <a:rPr lang="da-DK" sz="1200" dirty="0">
                <a:effectLst/>
                <a:latin typeface="+mn-lt"/>
                <a:ea typeface="Times New Roman" panose="02020603050405020304" pitchFamily="18" charset="0"/>
                <a:cs typeface="Times New Roman" panose="02020603050405020304" pitchFamily="18" charset="0"/>
              </a:rPr>
              <a:t> og lokale MED</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Dialog om seniorområdet blandt centrale parter.</a:t>
            </a:r>
          </a:p>
          <a:p>
            <a:pPr marL="0" indent="0">
              <a:buFont typeface="Arial" panose="020B0604020202020204" pitchFamily="34" charset="0"/>
              <a:buNone/>
            </a:pPr>
            <a:endParaRPr lang="da-DK" sz="1200" dirty="0">
              <a:latin typeface="+mn-lt"/>
            </a:endParaRPr>
          </a:p>
          <a:p>
            <a:pPr marL="0" indent="0">
              <a:buFont typeface="Arial" panose="020B0604020202020204" pitchFamily="34" charset="0"/>
              <a:buNone/>
            </a:pPr>
            <a:r>
              <a:rPr lang="da-DK" sz="1200" u="sng" dirty="0">
                <a:latin typeface="+mn-lt"/>
              </a:rPr>
              <a:t>Tryghedspuljen fortsætter</a:t>
            </a:r>
          </a:p>
          <a:p>
            <a:pPr marL="0" indent="0">
              <a:buFont typeface="Arial" panose="020B0604020202020204" pitchFamily="34" charset="0"/>
              <a:buNone/>
            </a:pPr>
            <a:endParaRPr lang="da-DK" sz="1200" dirty="0">
              <a:effectLst/>
              <a:latin typeface="+mn-lt"/>
              <a:ea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da-DK" sz="1200" u="sng" dirty="0">
                <a:effectLst/>
                <a:latin typeface="+mn-lt"/>
                <a:ea typeface="Times New Roman" panose="02020603050405020304" pitchFamily="18" charset="0"/>
                <a:cs typeface="Times New Roman" panose="02020603050405020304" pitchFamily="18" charset="0"/>
              </a:rPr>
              <a:t>Dialog om bæredygtighed og grøn omstilling</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u="none" dirty="0">
                <a:effectLst/>
                <a:latin typeface="+mn-lt"/>
                <a:ea typeface="Times New Roman" panose="02020603050405020304" pitchFamily="18" charset="0"/>
                <a:cs typeface="Times New Roman" panose="02020603050405020304" pitchFamily="18" charset="0"/>
              </a:rPr>
              <a:t>Er dialog på centralt hold</a:t>
            </a:r>
          </a:p>
          <a:p>
            <a:endParaRPr lang="da-DK" sz="1200" b="1" dirty="0">
              <a:latin typeface="+mn-lt"/>
            </a:endParaRPr>
          </a:p>
          <a:p>
            <a:r>
              <a:rPr lang="da-DK" sz="1200" b="1" dirty="0">
                <a:latin typeface="+mn-lt"/>
              </a:rPr>
              <a:t>Andet: </a:t>
            </a: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effectLst/>
                <a:latin typeface="+mn-lt"/>
                <a:ea typeface="Times New Roman" panose="02020603050405020304" pitchFamily="18" charset="0"/>
                <a:cs typeface="Times New Roman" panose="02020603050405020304" pitchFamily="18" charset="0"/>
              </a:rPr>
              <a:t>Herudover en række andre forbedringer, som ikke har direkte betydning for socialrådgivere, f.eks. forbedringer af elevlønninger, projekt om fuldtidsbeskæftigelse mm..</a:t>
            </a:r>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10</a:t>
            </a:fld>
            <a:endParaRPr lang="da-DK"/>
          </a:p>
        </p:txBody>
      </p:sp>
    </p:spTree>
    <p:extLst>
      <p:ext uri="{BB962C8B-B14F-4D97-AF65-F5344CB8AC3E}">
        <p14:creationId xmlns:p14="http://schemas.microsoft.com/office/powerpoint/2010/main" val="40721334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dirty="0">
                <a:latin typeface="+mn-lt"/>
              </a:rPr>
              <a:t>Vi ville gerne have haft en endnu mere ambitiøs arbejdsmiljødagsorden</a:t>
            </a:r>
          </a:p>
          <a:p>
            <a:endParaRPr lang="da-DK" sz="1200" dirty="0">
              <a:latin typeface="+mn-lt"/>
            </a:endParaRPr>
          </a:p>
          <a:p>
            <a:pPr>
              <a:lnSpc>
                <a:spcPts val="1300"/>
              </a:lnSpc>
            </a:pPr>
            <a:r>
              <a:rPr lang="da-DK" sz="1200" dirty="0">
                <a:effectLst/>
                <a:latin typeface="+mn-lt"/>
                <a:ea typeface="Times New Roman" panose="02020603050405020304" pitchFamily="18" charset="0"/>
                <a:cs typeface="Times New Roman" panose="02020603050405020304" pitchFamily="18" charset="0"/>
              </a:rPr>
              <a:t>Vi ville gerne have styrket den lokale løndannelse. </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Afslutningsvis skal det nævnes, at resultaterne er opnået uden indrømmelser til arbejdsgiverne.</a:t>
            </a:r>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11</a:t>
            </a:fld>
            <a:endParaRPr lang="da-DK"/>
          </a:p>
        </p:txBody>
      </p:sp>
    </p:spTree>
    <p:extLst>
      <p:ext uri="{BB962C8B-B14F-4D97-AF65-F5344CB8AC3E}">
        <p14:creationId xmlns:p14="http://schemas.microsoft.com/office/powerpoint/2010/main" val="2786829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ts val="1300"/>
              </a:lnSpc>
            </a:pPr>
            <a:r>
              <a:rPr lang="da-DK" sz="1200" dirty="0">
                <a:effectLst/>
                <a:latin typeface="+mn-lt"/>
                <a:ea typeface="Times New Roman" panose="02020603050405020304" pitchFamily="18" charset="0"/>
                <a:cs typeface="Times New Roman" panose="02020603050405020304" pitchFamily="18" charset="0"/>
              </a:rPr>
              <a:t>Det samlede kommunale forlig lever op til DS vigtigste målsætninger ved OK21 ved at: </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sikre reallønnen for alle socialrådgivere gennem generelle lønstigninger, </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iværksætte mindre forbedringer af arbejdsmiljøindsatsen</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bidrage til at løfte ligelønsdagsordenen, så det kønsbetingede lønefterslæb, der rammer socialrådgiverne og andre kvindefag med mellemlange uddannelser, mindskes. </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Det er derudover væsentligt, at reguleringsordningen fortsætter. Det indebærer, at hvis lønudviklingen på det private arbejdsmarked tager fart i løbet af perioden, vil lønnen for de kommunalt ansatte socialrådgivere følge med. </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Forliget indeholder desuden nogle positive elementer såsom forbedringen for sorgorlov, forbedringer i kompetencefonden og fortsættelse af tryghedspuljen.</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Derudover er det lykkedes i DS egne forhandlinger med KL at forhandle nogle vigtige løn- og pensionsstigninger hjem, som betyder, at:</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Laveste grundløn hæves til grundløn 32</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Alle socialrådgivere i basisstillinger får forhøjet pensionsindbetaling</a:t>
            </a:r>
          </a:p>
          <a:p>
            <a:pPr marL="342900" lvl="0" indent="-342900">
              <a:lnSpc>
                <a:spcPts val="1300"/>
              </a:lnSpc>
              <a:buFont typeface="Symbol" panose="05050102010706020507" pitchFamily="18" charset="2"/>
              <a:buChar char=""/>
            </a:pPr>
            <a:r>
              <a:rPr lang="da-DK" sz="1200" dirty="0">
                <a:effectLst/>
                <a:latin typeface="+mn-lt"/>
                <a:ea typeface="Times New Roman" panose="02020603050405020304" pitchFamily="18" charset="0"/>
                <a:cs typeface="Times New Roman" panose="02020603050405020304" pitchFamily="18" charset="0"/>
              </a:rPr>
              <a:t>lederlønningerne hæves, hvilket er en fordel for alle socialrådgivere, eftersom ledernes lønninger ofte fungerer som et glasloft for, hvor høj løn andre socialrådgivere kan oppebære. </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Endelig har arbejdsgiverne forpligtet sig til at indgå i en dialog om lønnen for socialrådgivere med en kandidat i socialt arbejde. </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HB bemærker med en vis ærgrelse, at det ikke er lykkedes at opnå resultater om lokal løndannelse, samt at DS gerne havde set en endnu mere ambitiøs arbejdsmiljøprofil på forliget. </a:t>
            </a:r>
          </a:p>
          <a:p>
            <a:pPr>
              <a:lnSpc>
                <a:spcPts val="1300"/>
              </a:lnSpc>
            </a:pPr>
            <a:r>
              <a:rPr lang="da-DK" sz="1200" dirty="0">
                <a:effectLst/>
                <a:latin typeface="+mn-lt"/>
                <a:ea typeface="Times New Roman" panose="02020603050405020304" pitchFamily="18" charset="0"/>
                <a:cs typeface="Times New Roman" panose="02020603050405020304" pitchFamily="18" charset="0"/>
              </a:rPr>
              <a:t> </a:t>
            </a:r>
          </a:p>
          <a:p>
            <a:pPr>
              <a:lnSpc>
                <a:spcPts val="1300"/>
              </a:lnSpc>
            </a:pPr>
            <a:r>
              <a:rPr lang="da-DK" sz="1200" dirty="0">
                <a:effectLst/>
                <a:latin typeface="+mn-lt"/>
                <a:ea typeface="Times New Roman" panose="02020603050405020304" pitchFamily="18" charset="0"/>
                <a:cs typeface="Times New Roman" panose="02020603050405020304" pitchFamily="18" charset="0"/>
              </a:rPr>
              <a:t>Afslutnings skal det nævnes, at resultaterne er opnået uden indrømmelser til arbejdsgiverne.</a:t>
            </a:r>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12</a:t>
            </a:fld>
            <a:endParaRPr lang="da-DK"/>
          </a:p>
        </p:txBody>
      </p:sp>
    </p:spTree>
    <p:extLst>
      <p:ext uri="{BB962C8B-B14F-4D97-AF65-F5344CB8AC3E}">
        <p14:creationId xmlns:p14="http://schemas.microsoft.com/office/powerpoint/2010/main" val="2361487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Urafstemning</a:t>
            </a:r>
          </a:p>
          <a:p>
            <a:pPr marL="171450" indent="-171450" algn="l" defTabSz="914400" rtl="0" eaLnBrk="1" latinLnBrk="0" hangingPunct="1">
              <a:buFont typeface="Arial" panose="020B0604020202020204" pitchFamily="34" charset="0"/>
              <a:buChar char="•"/>
            </a:pPr>
            <a:r>
              <a:rPr lang="da-DK" sz="1200" kern="1200" dirty="0">
                <a:solidFill>
                  <a:schemeClr val="tx1"/>
                </a:solidFill>
                <a:latin typeface="+mn-lt"/>
                <a:ea typeface="+mn-ea"/>
                <a:cs typeface="+mn-cs"/>
              </a:rPr>
              <a:t>Offentlige OK-forlig godkendes ved urafstemning</a:t>
            </a:r>
          </a:p>
          <a:p>
            <a:pPr marL="171450" indent="-171450" algn="l" defTabSz="914400" rtl="0" eaLnBrk="1" latinLnBrk="0" hangingPunct="1">
              <a:buFont typeface="Arial" panose="020B0604020202020204" pitchFamily="34" charset="0"/>
              <a:buChar char="•"/>
            </a:pPr>
            <a:endParaRPr lang="da-DK" sz="1200" kern="1200" dirty="0">
              <a:solidFill>
                <a:schemeClr val="tx1"/>
              </a:solidFill>
              <a:latin typeface="+mn-lt"/>
              <a:ea typeface="+mn-ea"/>
              <a:cs typeface="+mn-cs"/>
            </a:endParaRP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da-DK" sz="1200" kern="1200" dirty="0">
                <a:solidFill>
                  <a:schemeClr val="tx1"/>
                </a:solidFill>
                <a:latin typeface="+mn-lt"/>
                <a:ea typeface="+mn-ea"/>
                <a:cs typeface="+mn-cs"/>
              </a:rPr>
              <a:t>HB anbefaler et ja, men uanset hvad man har tænkt sig at stemme, er det vigtigt at stemme. </a:t>
            </a:r>
          </a:p>
          <a:p>
            <a:pPr marL="171450" indent="-171450" algn="l" defTabSz="914400" rtl="0" eaLnBrk="1" latinLnBrk="0" hangingPunct="1">
              <a:lnSpc>
                <a:spcPct val="107000"/>
              </a:lnSpc>
              <a:spcAft>
                <a:spcPts val="800"/>
              </a:spcAft>
              <a:buFont typeface="Arial" panose="020B0604020202020204" pitchFamily="34" charset="0"/>
              <a:buChar char="•"/>
            </a:pPr>
            <a:endParaRPr lang="da-DK" sz="1200" kern="1200" dirty="0">
              <a:solidFill>
                <a:schemeClr val="tx1"/>
              </a:solidFill>
              <a:latin typeface="+mn-lt"/>
              <a:ea typeface="+mn-ea"/>
              <a:cs typeface="+mn-cs"/>
            </a:endParaRPr>
          </a:p>
          <a:p>
            <a:pPr marL="171450" indent="-171450" algn="l" defTabSz="914400" rtl="0" eaLnBrk="1" latinLnBrk="0" hangingPunct="1">
              <a:lnSpc>
                <a:spcPct val="107000"/>
              </a:lnSpc>
              <a:spcAft>
                <a:spcPts val="800"/>
              </a:spcAft>
              <a:buFont typeface="Arial" panose="020B0604020202020204" pitchFamily="34" charset="0"/>
              <a:buChar char="•"/>
            </a:pPr>
            <a:r>
              <a:rPr lang="da-DK" sz="1200" kern="1200" dirty="0">
                <a:solidFill>
                  <a:schemeClr val="tx1"/>
                </a:solidFill>
                <a:latin typeface="+mn-lt"/>
                <a:ea typeface="+mn-ea"/>
                <a:cs typeface="+mn-cs"/>
              </a:rPr>
              <a:t>Vi har brug for jeres indsats igen – Det er jer, der kan få kollegerne til at stemme. </a:t>
            </a:r>
          </a:p>
          <a:p>
            <a:pPr marL="171450" indent="-171450" algn="l" defTabSz="914400" rtl="0" eaLnBrk="1" latinLnBrk="0" hangingPunct="1">
              <a:lnSpc>
                <a:spcPct val="107000"/>
              </a:lnSpc>
              <a:spcAft>
                <a:spcPts val="800"/>
              </a:spcAft>
              <a:buFont typeface="Arial" panose="020B0604020202020204" pitchFamily="34" charset="0"/>
              <a:buChar char="•"/>
            </a:pPr>
            <a:endParaRPr lang="da-DK" dirty="0"/>
          </a:p>
          <a:p>
            <a:r>
              <a:rPr lang="da-DK" b="1" dirty="0"/>
              <a:t>Klubmøder</a:t>
            </a:r>
          </a:p>
          <a:p>
            <a:pPr marL="171450" indent="-171450">
              <a:buFont typeface="Arial" panose="020B0604020202020204" pitchFamily="34" charset="0"/>
              <a:buChar char="•"/>
            </a:pPr>
            <a:r>
              <a:rPr lang="da-DK" dirty="0"/>
              <a:t>Opfordre til at stemme på klubmødet – klubmødet som valgfest?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b="0" dirty="0"/>
              <a:t>informationsmateriale om forliget kommer pr. mail, lige som det plejer, og kan findes på hjemmesiden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dirty="0"/>
              <a:t>www.socialraadgiverne.dk/OK21</a:t>
            </a:r>
          </a:p>
          <a:p>
            <a:pPr marL="171450" indent="-171450">
              <a:buFont typeface="Arial" panose="020B0604020202020204" pitchFamily="34" charset="0"/>
              <a:buChar char="•"/>
            </a:pPr>
            <a:endParaRPr lang="da-DK" dirty="0"/>
          </a:p>
          <a:p>
            <a:pPr marL="0" indent="0">
              <a:buFont typeface="Arial" panose="020B0604020202020204" pitchFamily="34" charset="0"/>
              <a:buNone/>
            </a:pPr>
            <a:r>
              <a:rPr lang="da-DK" b="1" dirty="0"/>
              <a:t>Der stemmes digitalt</a:t>
            </a:r>
          </a:p>
          <a:p>
            <a:pPr marL="171450" indent="-171450">
              <a:buFont typeface="Arial" panose="020B0604020202020204" pitchFamily="34" charset="0"/>
              <a:buChar char="•"/>
            </a:pPr>
            <a:r>
              <a:rPr lang="da-DK" b="0" dirty="0"/>
              <a:t>Husk at tjekke, om dine oplysninger er korrekte – mailen er vigtig. </a:t>
            </a:r>
          </a:p>
          <a:p>
            <a:pPr marL="171450" indent="-171450">
              <a:buFont typeface="Arial" panose="020B0604020202020204" pitchFamily="34" charset="0"/>
              <a:buChar char="•"/>
            </a:pPr>
            <a:r>
              <a:rPr lang="da-DK" b="0" dirty="0"/>
              <a:t>Hvis ikke du har mail, kan du stemme på hjemmesiden via </a:t>
            </a:r>
            <a:r>
              <a:rPr lang="da-DK" b="0" dirty="0" err="1"/>
              <a:t>NemId</a:t>
            </a:r>
            <a:r>
              <a:rPr lang="da-DK" b="0"/>
              <a:t>.</a:t>
            </a:r>
          </a:p>
          <a:p>
            <a:pPr marL="171450" indent="-171450">
              <a:buFont typeface="Arial" panose="020B0604020202020204" pitchFamily="34" charset="0"/>
              <a:buChar char="•"/>
            </a:pPr>
            <a:endParaRPr lang="da-DK" b="0" dirty="0"/>
          </a:p>
        </p:txBody>
      </p:sp>
      <p:sp>
        <p:nvSpPr>
          <p:cNvPr id="4" name="Pladsholder til slidenummer 3"/>
          <p:cNvSpPr>
            <a:spLocks noGrp="1"/>
          </p:cNvSpPr>
          <p:nvPr>
            <p:ph type="sldNum" sz="quarter" idx="5"/>
          </p:nvPr>
        </p:nvSpPr>
        <p:spPr/>
        <p:txBody>
          <a:bodyPr/>
          <a:lstStyle/>
          <a:p>
            <a:fld id="{9D1FE762-C42C-47F8-A60C-27A09DF3A7CA}" type="slidenum">
              <a:rPr lang="da-DK" smtClean="0"/>
              <a:t>13</a:t>
            </a:fld>
            <a:endParaRPr lang="da-DK"/>
          </a:p>
        </p:txBody>
      </p:sp>
    </p:spTree>
    <p:extLst>
      <p:ext uri="{BB962C8B-B14F-4D97-AF65-F5344CB8AC3E}">
        <p14:creationId xmlns:p14="http://schemas.microsoft.com/office/powerpoint/2010/main" val="3322400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er flere oplysninger at hente på</a:t>
            </a:r>
          </a:p>
          <a:p>
            <a:endParaRPr lang="da-DK" dirty="0"/>
          </a:p>
          <a:p>
            <a:r>
              <a:rPr lang="da-DK" dirty="0"/>
              <a:t>www.socialraadgiverne.dk/OK21</a:t>
            </a:r>
          </a:p>
          <a:p>
            <a:endParaRPr lang="da-DK" dirty="0"/>
          </a:p>
          <a:p>
            <a:r>
              <a:rPr lang="da-DK" dirty="0"/>
              <a:t>Eller hos din regionsformand eller konsulent. </a:t>
            </a:r>
          </a:p>
        </p:txBody>
      </p:sp>
      <p:sp>
        <p:nvSpPr>
          <p:cNvPr id="4" name="Pladsholder til slidenummer 3"/>
          <p:cNvSpPr>
            <a:spLocks noGrp="1"/>
          </p:cNvSpPr>
          <p:nvPr>
            <p:ph type="sldNum" sz="quarter" idx="5"/>
          </p:nvPr>
        </p:nvSpPr>
        <p:spPr/>
        <p:txBody>
          <a:bodyPr/>
          <a:lstStyle/>
          <a:p>
            <a:fld id="{1CF0964E-7B53-43FB-B7F7-E64712CE037F}" type="slidenum">
              <a:rPr lang="da-DK" smtClean="0"/>
              <a:t>14</a:t>
            </a:fld>
            <a:endParaRPr lang="da-DK"/>
          </a:p>
        </p:txBody>
      </p:sp>
    </p:spTree>
    <p:extLst>
      <p:ext uri="{BB962C8B-B14F-4D97-AF65-F5344CB8AC3E}">
        <p14:creationId xmlns:p14="http://schemas.microsoft.com/office/powerpoint/2010/main" val="25454507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xmlns="" id="{6D3CC947-25BE-47AC-98C8-DA9E0FA641E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75856" y="2492896"/>
            <a:ext cx="3010754" cy="13681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022400" y="1123200"/>
            <a:ext cx="7850187" cy="4363200"/>
          </a:xfrm>
        </p:spPr>
        <p:txBody>
          <a:bodyPr>
            <a:normAutofit/>
          </a:bodyPr>
          <a:lstStyle>
            <a:lvl1pPr marL="0" indent="0">
              <a:buNone/>
              <a:defRPr sz="1400"/>
            </a:lvl1pPr>
            <a:lvl2pPr>
              <a:defRPr sz="1400"/>
            </a:lvl2pPr>
            <a:lvl3pPr>
              <a:defRPr sz="1400"/>
            </a:lvl3pPr>
            <a:lvl4pPr>
              <a:defRPr sz="1400"/>
            </a:lvl4pPr>
            <a:lvl5pPr>
              <a:defRPr sz="1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Title 4"/>
          <p:cNvSpPr>
            <a:spLocks noGrp="1"/>
          </p:cNvSpPr>
          <p:nvPr>
            <p:ph type="title"/>
          </p:nvPr>
        </p:nvSpPr>
        <p:spPr/>
        <p:txBody>
          <a:bodyPr/>
          <a:lstStyle/>
          <a:p>
            <a:r>
              <a:rPr lang="da-DK"/>
              <a:t>Klik for at redigere titeltypografien i masteren</a:t>
            </a:r>
          </a:p>
        </p:txBody>
      </p:sp>
      <p:pic>
        <p:nvPicPr>
          <p:cNvPr id="8" name="Billede 7">
            <a:extLst>
              <a:ext uri="{FF2B5EF4-FFF2-40B4-BE49-F238E27FC236}">
                <a16:creationId xmlns:a16="http://schemas.microsoft.com/office/drawing/2014/main" xmlns="" id="{274C7C57-BD78-48EC-9CF1-08A31A64E4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20272" y="5642630"/>
            <a:ext cx="1497059" cy="680296"/>
          </a:xfrm>
          <a:prstGeom prst="rect">
            <a:avLst/>
          </a:prstGeom>
        </p:spPr>
      </p:pic>
    </p:spTree>
    <p:extLst>
      <p:ext uri="{BB962C8B-B14F-4D97-AF65-F5344CB8AC3E}">
        <p14:creationId xmlns:p14="http://schemas.microsoft.com/office/powerpoint/2010/main" val="3560786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Brugerdefineret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4" name="Pladsholder til indhold 3"/>
          <p:cNvSpPr>
            <a:spLocks noGrp="1"/>
          </p:cNvSpPr>
          <p:nvPr>
            <p:ph sz="quarter" idx="10"/>
          </p:nvPr>
        </p:nvSpPr>
        <p:spPr>
          <a:xfrm>
            <a:off x="1143000" y="1828800"/>
            <a:ext cx="7086600" cy="38100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20947941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pdf"/><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43608" y="274638"/>
            <a:ext cx="7859216" cy="706090"/>
          </a:xfrm>
          <a:prstGeom prst="rect">
            <a:avLst/>
          </a:prstGeom>
        </p:spPr>
        <p:txBody>
          <a:bodyPr vert="horz" lIns="91440" tIns="45720" rIns="91440" bIns="45720" rtlCol="0" anchor="ctr">
            <a:normAutofit/>
          </a:bodyPr>
          <a:lstStyle/>
          <a:p>
            <a:r>
              <a:rPr lang="da-DK"/>
              <a:t>Klik for at redigere titeltypografien i masteren</a:t>
            </a:r>
            <a:endParaRPr lang="da-DK" dirty="0"/>
          </a:p>
        </p:txBody>
      </p:sp>
      <p:sp>
        <p:nvSpPr>
          <p:cNvPr id="3" name="Text Placeholder 2"/>
          <p:cNvSpPr>
            <a:spLocks noGrp="1"/>
          </p:cNvSpPr>
          <p:nvPr>
            <p:ph type="body" idx="1"/>
          </p:nvPr>
        </p:nvSpPr>
        <p:spPr>
          <a:xfrm>
            <a:off x="1022920" y="1124745"/>
            <a:ext cx="7869560" cy="4514056"/>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cxnSp>
        <p:nvCxnSpPr>
          <p:cNvPr id="6" name="Lige forbindelse 5"/>
          <p:cNvCxnSpPr/>
          <p:nvPr userDrawn="1"/>
        </p:nvCxnSpPr>
        <p:spPr>
          <a:xfrm rot="16200000" flipH="1">
            <a:off x="-2169716" y="2858690"/>
            <a:ext cx="5712620" cy="4"/>
          </a:xfrm>
          <a:prstGeom prst="line">
            <a:avLst/>
          </a:prstGeom>
          <a:ln w="228600" cap="flat" cmpd="sng" algn="ctr">
            <a:solidFill>
              <a:srgbClr val="E76C55"/>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7" name="Billede 6"/>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5"/>
              <a:stretch>
                <a:fillRect/>
              </a:stretch>
            </p:blipFill>
          </mc:Choice>
          <mc:Fallback>
            <p:blipFill>
              <a:blip r:embed="rId6"/>
              <a:stretch>
                <a:fillRect/>
              </a:stretch>
            </p:blipFill>
          </mc:Fallback>
        </mc:AlternateContent>
        <p:spPr>
          <a:xfrm>
            <a:off x="508000" y="5892800"/>
            <a:ext cx="2159000" cy="406400"/>
          </a:xfrm>
          <a:prstGeom prst="rect">
            <a:avLst/>
          </a:prstGeom>
        </p:spPr>
      </p:pic>
    </p:spTree>
    <p:extLst>
      <p:ext uri="{BB962C8B-B14F-4D97-AF65-F5344CB8AC3E}">
        <p14:creationId xmlns:p14="http://schemas.microsoft.com/office/powerpoint/2010/main" val="3014497229"/>
      </p:ext>
    </p:extLst>
  </p:cSld>
  <p:clrMap bg1="lt1" tx1="dk1" bg2="lt2" tx2="dk2" accent1="accent1" accent2="accent2" accent3="accent3" accent4="accent4" accent5="accent5" accent6="accent6" hlink="hlink" folHlink="folHlink"/>
  <p:sldLayoutIdLst>
    <p:sldLayoutId id="2147483659" r:id="rId1"/>
    <p:sldLayoutId id="2147483658" r:id="rId2"/>
    <p:sldLayoutId id="2147483660" r:id="rId3"/>
  </p:sldLayoutIdLst>
  <p:txStyles>
    <p:titleStyle>
      <a:lvl1pPr algn="l" defTabSz="914400" rtl="0" eaLnBrk="1" latinLnBrk="0" hangingPunct="1">
        <a:spcBef>
          <a:spcPct val="0"/>
        </a:spcBef>
        <a:buNone/>
        <a:defRPr sz="3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xmlns="" id="{1C9BCC31-EA12-42AC-A7AA-BB0461A96B5D}"/>
              </a:ext>
            </a:extLst>
          </p:cNvPr>
          <p:cNvSpPr txBox="1"/>
          <p:nvPr/>
        </p:nvSpPr>
        <p:spPr>
          <a:xfrm>
            <a:off x="4283968" y="3947062"/>
            <a:ext cx="2448272" cy="400110"/>
          </a:xfrm>
          <a:prstGeom prst="rect">
            <a:avLst/>
          </a:prstGeom>
          <a:noFill/>
        </p:spPr>
        <p:txBody>
          <a:bodyPr wrap="square" rtlCol="0">
            <a:spAutoFit/>
          </a:bodyPr>
          <a:lstStyle/>
          <a:p>
            <a:r>
              <a:rPr lang="da-DK" sz="2000" dirty="0"/>
              <a:t>Kommuner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xmlns="" id="{97BCBAC9-142E-4D52-9B17-157B2AC2803B}"/>
              </a:ext>
            </a:extLst>
          </p:cNvPr>
          <p:cNvSpPr>
            <a:spLocks noGrp="1"/>
          </p:cNvSpPr>
          <p:nvPr>
            <p:ph type="title"/>
          </p:nvPr>
        </p:nvSpPr>
        <p:spPr>
          <a:xfrm>
            <a:off x="254849" y="188640"/>
            <a:ext cx="8431951" cy="864096"/>
          </a:xfrm>
        </p:spPr>
        <p:txBody>
          <a:bodyPr/>
          <a:lstStyle/>
          <a:p>
            <a:pPr algn="ctr"/>
            <a:r>
              <a:rPr lang="en-US" dirty="0" err="1"/>
              <a:t>Lidt</a:t>
            </a:r>
            <a:r>
              <a:rPr lang="en-US" dirty="0"/>
              <a:t> om zoom</a:t>
            </a:r>
          </a:p>
        </p:txBody>
      </p:sp>
      <p:sp>
        <p:nvSpPr>
          <p:cNvPr id="8" name="Content Placeholder 2">
            <a:extLst>
              <a:ext uri="{FF2B5EF4-FFF2-40B4-BE49-F238E27FC236}">
                <a16:creationId xmlns:a16="http://schemas.microsoft.com/office/drawing/2014/main" xmlns="" id="{EF2B33E6-D36A-4660-9D90-6C0DE25C9A7F}"/>
              </a:ext>
            </a:extLst>
          </p:cNvPr>
          <p:cNvSpPr>
            <a:spLocks noGrp="1"/>
          </p:cNvSpPr>
          <p:nvPr>
            <p:ph sz="quarter" idx="10"/>
          </p:nvPr>
        </p:nvSpPr>
        <p:spPr>
          <a:xfrm>
            <a:off x="1691680" y="1052736"/>
            <a:ext cx="7288647" cy="4752528"/>
          </a:xfrm>
        </p:spPr>
        <p:txBody>
          <a:bodyPr>
            <a:normAutofit/>
          </a:bodyPr>
          <a:lstStyle/>
          <a:p>
            <a:pPr marL="0" marR="0" lvl="0" indent="0" algn="l" defTabSz="457200" rtl="0" eaLnBrk="1" fontAlgn="base" latinLnBrk="0" hangingPunct="1">
              <a:lnSpc>
                <a:spcPct val="100000"/>
              </a:lnSpc>
              <a:spcBef>
                <a:spcPct val="20000"/>
              </a:spcBef>
              <a:spcAft>
                <a:spcPts val="600"/>
              </a:spcAft>
              <a:buClr>
                <a:srgbClr val="DB538E"/>
              </a:buClr>
              <a:buSzTx/>
              <a:buFont typeface="Arial" pitchFamily="34" charset="0"/>
              <a:buNone/>
              <a:tabLst/>
              <a:defRPr/>
            </a:pP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Det kan se lidt forskelligt ud på computer og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Ipad</a:t>
            </a:r>
            <a:r>
              <a:rPr lang="da-DK" sz="1600" dirty="0">
                <a:solidFill>
                  <a:prstClr val="black"/>
                </a:solidFill>
              </a:rPr>
              <a:t>.</a:t>
            </a:r>
          </a:p>
          <a:p>
            <a:pPr marL="0" marR="0" lvl="0" indent="0" algn="l" defTabSz="457200" rtl="0" eaLnBrk="1" fontAlgn="base" latinLnBrk="0" hangingPunct="1">
              <a:lnSpc>
                <a:spcPct val="100000"/>
              </a:lnSpc>
              <a:spcBef>
                <a:spcPct val="20000"/>
              </a:spcBef>
              <a:spcAft>
                <a:spcPts val="600"/>
              </a:spcAft>
              <a:buClr>
                <a:srgbClr val="DB538E"/>
              </a:buClr>
              <a:buSzTx/>
              <a:buFont typeface="Arial" pitchFamily="34" charset="0"/>
              <a:buNone/>
              <a:tabLst/>
              <a:defRPr/>
            </a:pPr>
            <a:endPar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Mute</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a:t>
            </a: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unmute</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Når du ikke taler skal du være på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mute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Du muter dig selv ved at trykke på mikrofonikonet i værktøjslinjen i bunden af skærmen.</a:t>
            </a:r>
          </a:p>
          <a:p>
            <a:pPr marL="0" marR="0" lvl="0" indent="0" algn="l" defTabSz="457200" rtl="0" eaLnBrk="1" fontAlgn="base" latinLnBrk="0" hangingPunct="1">
              <a:lnSpc>
                <a:spcPct val="100000"/>
              </a:lnSpc>
              <a:spcBef>
                <a:spcPct val="20000"/>
              </a:spcBef>
              <a:spcAft>
                <a:spcPts val="600"/>
              </a:spcAft>
              <a:buClr>
                <a:srgbClr val="DB538E"/>
              </a:buClr>
              <a:buSzTx/>
              <a:buNone/>
              <a:tabLst/>
              <a:defRPr/>
            </a:pPr>
            <a:endPar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Video til/fra: </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Du slår video til og fra ved at trykke på videoikonet i værktøjslinjen.</a:t>
            </a:r>
          </a:p>
          <a:p>
            <a:pPr marL="0" marR="0" lvl="0" indent="0" algn="l" defTabSz="457200" rtl="0" eaLnBrk="1" fontAlgn="base" latinLnBrk="0" hangingPunct="1">
              <a:lnSpc>
                <a:spcPct val="100000"/>
              </a:lnSpc>
              <a:spcBef>
                <a:spcPct val="20000"/>
              </a:spcBef>
              <a:spcAft>
                <a:spcPts val="600"/>
              </a:spcAft>
              <a:buClr>
                <a:srgbClr val="DB538E"/>
              </a:buClr>
              <a:buSzTx/>
              <a:buNone/>
              <a:tabLst/>
              <a:defRPr/>
            </a:pPr>
            <a:endPar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Ræk hånden op/</a:t>
            </a: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raise</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hand</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Når du gerne vil have ordet skal du trykke på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raise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hand</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a:t>
            </a:r>
            <a:r>
              <a:rPr lang="da-DK" sz="1600" dirty="0">
                <a:solidFill>
                  <a:prstClr val="black"/>
                </a:solidFill>
              </a:rPr>
              <a:t>T</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ryk på participants i bunden af skærmen midt for. I bunden af billedet trykker du på ikonet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raise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hand</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Husk at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unmute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dig selv, når du får ordet</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sym typeface="Wingdings" panose="05000000000000000000" pitchFamily="2" charset="2"/>
              </a:rPr>
              <a:t></a:t>
            </a:r>
          </a:p>
          <a:p>
            <a:pPr marL="0" marR="0" lvl="0" indent="0" algn="l" defTabSz="457200" rtl="0" eaLnBrk="1" fontAlgn="base" latinLnBrk="0" hangingPunct="1">
              <a:lnSpc>
                <a:spcPct val="100000"/>
              </a:lnSpc>
              <a:spcBef>
                <a:spcPct val="20000"/>
              </a:spcBef>
              <a:spcAft>
                <a:spcPts val="600"/>
              </a:spcAft>
              <a:buClr>
                <a:srgbClr val="DB538E"/>
              </a:buClr>
              <a:buSzTx/>
              <a:buNone/>
              <a:tabLst/>
              <a:defRPr/>
            </a:pPr>
            <a:endParaRPr lang="da-DK" sz="1600" noProof="0" dirty="0">
              <a:solidFill>
                <a:prstClr val="black"/>
              </a:solidFill>
              <a:sym typeface="Wingdings" panose="05000000000000000000" pitchFamily="2" charset="2"/>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sym typeface="Wingdings" panose="05000000000000000000" pitchFamily="2" charset="2"/>
              </a:rPr>
              <a:t>Reaktioner:</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sym typeface="Wingdings" panose="05000000000000000000" pitchFamily="2" charset="2"/>
              </a:rPr>
              <a:t> Reaktionsikonet kan du bruge til at klappe og like.</a:t>
            </a:r>
            <a:endPar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endParaRPr>
          </a:p>
          <a:p>
            <a:endParaRPr lang="en-US" dirty="0"/>
          </a:p>
        </p:txBody>
      </p:sp>
      <p:pic>
        <p:nvPicPr>
          <p:cNvPr id="4" name="Billede 3">
            <a:extLst>
              <a:ext uri="{FF2B5EF4-FFF2-40B4-BE49-F238E27FC236}">
                <a16:creationId xmlns:a16="http://schemas.microsoft.com/office/drawing/2014/main" xmlns="" id="{EDB8608B-8065-4624-A9AF-51710E4ADBCC}"/>
              </a:ext>
            </a:extLst>
          </p:cNvPr>
          <p:cNvPicPr>
            <a:picLocks noChangeAspect="1"/>
          </p:cNvPicPr>
          <p:nvPr/>
        </p:nvPicPr>
        <p:blipFill>
          <a:blip r:embed="rId3"/>
          <a:stretch>
            <a:fillRect/>
          </a:stretch>
        </p:blipFill>
        <p:spPr>
          <a:xfrm>
            <a:off x="927375" y="1788068"/>
            <a:ext cx="750962" cy="653334"/>
          </a:xfrm>
          <a:prstGeom prst="rect">
            <a:avLst/>
          </a:prstGeom>
        </p:spPr>
      </p:pic>
      <p:pic>
        <p:nvPicPr>
          <p:cNvPr id="7" name="Billede 6">
            <a:extLst>
              <a:ext uri="{FF2B5EF4-FFF2-40B4-BE49-F238E27FC236}">
                <a16:creationId xmlns:a16="http://schemas.microsoft.com/office/drawing/2014/main" xmlns="" id="{A313F904-D898-4039-A8B9-404E57658770}"/>
              </a:ext>
            </a:extLst>
          </p:cNvPr>
          <p:cNvPicPr>
            <a:picLocks noChangeAspect="1"/>
          </p:cNvPicPr>
          <p:nvPr/>
        </p:nvPicPr>
        <p:blipFill>
          <a:blip r:embed="rId4"/>
          <a:stretch>
            <a:fillRect/>
          </a:stretch>
        </p:blipFill>
        <p:spPr>
          <a:xfrm>
            <a:off x="883850" y="2807689"/>
            <a:ext cx="794487" cy="539778"/>
          </a:xfrm>
          <a:prstGeom prst="rect">
            <a:avLst/>
          </a:prstGeom>
        </p:spPr>
      </p:pic>
      <p:pic>
        <p:nvPicPr>
          <p:cNvPr id="10" name="Billede 9">
            <a:extLst>
              <a:ext uri="{FF2B5EF4-FFF2-40B4-BE49-F238E27FC236}">
                <a16:creationId xmlns:a16="http://schemas.microsoft.com/office/drawing/2014/main" xmlns="" id="{2270EFAB-D6F5-4570-9C88-04274B1C7FA1}"/>
              </a:ext>
            </a:extLst>
          </p:cNvPr>
          <p:cNvPicPr>
            <a:picLocks noChangeAspect="1"/>
          </p:cNvPicPr>
          <p:nvPr/>
        </p:nvPicPr>
        <p:blipFill>
          <a:blip r:embed="rId5"/>
          <a:stretch>
            <a:fillRect/>
          </a:stretch>
        </p:blipFill>
        <p:spPr>
          <a:xfrm>
            <a:off x="883850" y="3556448"/>
            <a:ext cx="768389" cy="808656"/>
          </a:xfrm>
          <a:prstGeom prst="rect">
            <a:avLst/>
          </a:prstGeom>
        </p:spPr>
      </p:pic>
      <p:pic>
        <p:nvPicPr>
          <p:cNvPr id="14" name="Billede 13">
            <a:extLst>
              <a:ext uri="{FF2B5EF4-FFF2-40B4-BE49-F238E27FC236}">
                <a16:creationId xmlns:a16="http://schemas.microsoft.com/office/drawing/2014/main" xmlns="" id="{6CE4C9B2-EE88-439A-A735-937333314DD2}"/>
              </a:ext>
            </a:extLst>
          </p:cNvPr>
          <p:cNvPicPr>
            <a:picLocks noChangeAspect="1"/>
          </p:cNvPicPr>
          <p:nvPr/>
        </p:nvPicPr>
        <p:blipFill>
          <a:blip r:embed="rId6"/>
          <a:stretch>
            <a:fillRect/>
          </a:stretch>
        </p:blipFill>
        <p:spPr>
          <a:xfrm>
            <a:off x="881675" y="4653136"/>
            <a:ext cx="763702" cy="639907"/>
          </a:xfrm>
          <a:prstGeom prst="rect">
            <a:avLst/>
          </a:prstGeom>
        </p:spPr>
      </p:pic>
    </p:spTree>
    <p:extLst>
      <p:ext uri="{BB962C8B-B14F-4D97-AF65-F5344CB8AC3E}">
        <p14:creationId xmlns:p14="http://schemas.microsoft.com/office/powerpoint/2010/main" val="2448328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38380FB7-7D26-4C44-B760-2B9442A69F80}"/>
              </a:ext>
            </a:extLst>
          </p:cNvPr>
          <p:cNvSpPr>
            <a:spLocks noGrp="1"/>
          </p:cNvSpPr>
          <p:nvPr>
            <p:ph type="body" sz="quarter" idx="10"/>
          </p:nvPr>
        </p:nvSpPr>
        <p:spPr>
          <a:xfrm>
            <a:off x="3262012" y="1158874"/>
            <a:ext cx="5099661" cy="3621436"/>
          </a:xfrm>
        </p:spPr>
        <p:txBody>
          <a:bodyPr/>
          <a:lstStyle/>
          <a:p>
            <a:endParaRPr lang="da-DK" dirty="0"/>
          </a:p>
        </p:txBody>
      </p:sp>
      <p:sp>
        <p:nvSpPr>
          <p:cNvPr id="3" name="Titel 2">
            <a:extLst>
              <a:ext uri="{FF2B5EF4-FFF2-40B4-BE49-F238E27FC236}">
                <a16:creationId xmlns:a16="http://schemas.microsoft.com/office/drawing/2014/main" xmlns="" id="{F4C41B9E-F4D2-4A68-9A02-1945DB1C86D1}"/>
              </a:ext>
            </a:extLst>
          </p:cNvPr>
          <p:cNvSpPr>
            <a:spLocks noGrp="1"/>
          </p:cNvSpPr>
          <p:nvPr>
            <p:ph type="title"/>
          </p:nvPr>
        </p:nvSpPr>
        <p:spPr/>
        <p:txBody>
          <a:bodyPr>
            <a:normAutofit fontScale="90000"/>
          </a:bodyPr>
          <a:lstStyle/>
          <a:p>
            <a:r>
              <a:rPr lang="da-DK" dirty="0"/>
              <a:t>OK21 – Hvad står der i aftalerne?</a:t>
            </a:r>
          </a:p>
        </p:txBody>
      </p:sp>
      <p:pic>
        <p:nvPicPr>
          <p:cNvPr id="6146" name="Picture 2">
            <a:extLst>
              <a:ext uri="{FF2B5EF4-FFF2-40B4-BE49-F238E27FC236}">
                <a16:creationId xmlns:a16="http://schemas.microsoft.com/office/drawing/2014/main" xmlns="" id="{3FDA4AFD-A1C3-48B5-AB91-8BCB62080F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138734"/>
            <a:ext cx="7589478" cy="3984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0220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xmlns="" id="{C0E189D0-D3DC-4D47-88D0-ED19B2CFEFBA}"/>
              </a:ext>
            </a:extLst>
          </p:cNvPr>
          <p:cNvSpPr>
            <a:spLocks noGrp="1"/>
          </p:cNvSpPr>
          <p:nvPr>
            <p:ph type="title"/>
          </p:nvPr>
        </p:nvSpPr>
        <p:spPr/>
        <p:txBody>
          <a:bodyPr>
            <a:normAutofit fontScale="90000"/>
          </a:bodyPr>
          <a:lstStyle/>
          <a:p>
            <a:r>
              <a:rPr lang="da-DK" dirty="0"/>
              <a:t>OK21: Corona-overenskomsten</a:t>
            </a:r>
          </a:p>
        </p:txBody>
      </p:sp>
      <p:pic>
        <p:nvPicPr>
          <p:cNvPr id="4098" name="Picture 2">
            <a:extLst>
              <a:ext uri="{FF2B5EF4-FFF2-40B4-BE49-F238E27FC236}">
                <a16:creationId xmlns:a16="http://schemas.microsoft.com/office/drawing/2014/main" xmlns="" id="{700985FE-2698-44D7-AC5B-37C8F93AA9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124743"/>
            <a:ext cx="6840760" cy="427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005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867D7DC3-C96B-4DEA-AE52-21362236AF0B}"/>
              </a:ext>
            </a:extLst>
          </p:cNvPr>
          <p:cNvSpPr>
            <a:spLocks noGrp="1"/>
          </p:cNvSpPr>
          <p:nvPr>
            <p:ph type="body" sz="quarter" idx="10"/>
          </p:nvPr>
        </p:nvSpPr>
        <p:spPr>
          <a:xfrm>
            <a:off x="1043608" y="1196753"/>
            <a:ext cx="7560840" cy="2664295"/>
          </a:xfrm>
        </p:spPr>
        <p:txBody>
          <a:bodyPr>
            <a:normAutofit/>
          </a:bodyPr>
          <a:lstStyle/>
          <a:p>
            <a:pPr marL="285750" lvl="0" indent="-285750">
              <a:lnSpc>
                <a:spcPct val="120000"/>
              </a:lnSpc>
              <a:buFont typeface="Arial" panose="020B0604020202020204" pitchFamily="34" charset="0"/>
              <a:buChar char="•"/>
            </a:pPr>
            <a:r>
              <a:rPr lang="da-DK" sz="2400" dirty="0">
                <a:effectLst/>
                <a:latin typeface="+mn-lt"/>
                <a:ea typeface="Calibri" panose="020F0502020204030204" pitchFamily="34" charset="0"/>
                <a:cs typeface="Times New Roman" panose="02020603050405020304" pitchFamily="18" charset="0"/>
              </a:rPr>
              <a:t>Generelle lønstigninger, som sikrer reallønnen til alle (5,02 %)</a:t>
            </a:r>
          </a:p>
          <a:p>
            <a:pPr marL="285750" lvl="0" indent="-285750">
              <a:lnSpc>
                <a:spcPct val="120000"/>
              </a:lnSpc>
              <a:buFont typeface="Arial" panose="020B0604020202020204" pitchFamily="34" charset="0"/>
              <a:buChar char="•"/>
            </a:pPr>
            <a:r>
              <a:rPr lang="da-DK" sz="2400" dirty="0">
                <a:effectLst/>
                <a:latin typeface="+mn-lt"/>
                <a:ea typeface="Calibri" panose="020F0502020204030204" pitchFamily="34" charset="0"/>
                <a:cs typeface="Times New Roman" panose="02020603050405020304" pitchFamily="18" charset="0"/>
              </a:rPr>
              <a:t>Reguleringsordningen videreføres</a:t>
            </a:r>
          </a:p>
          <a:p>
            <a:pPr marL="285750" lvl="0" indent="-285750">
              <a:lnSpc>
                <a:spcPct val="120000"/>
              </a:lnSpc>
              <a:spcAft>
                <a:spcPts val="800"/>
              </a:spcAft>
              <a:buFont typeface="Arial" panose="020B0604020202020204" pitchFamily="34" charset="0"/>
              <a:buChar char="•"/>
            </a:pPr>
            <a:r>
              <a:rPr lang="da-DK" sz="2400" dirty="0">
                <a:effectLst/>
                <a:latin typeface="+mn-lt"/>
                <a:ea typeface="Calibri" panose="020F0502020204030204" pitchFamily="34" charset="0"/>
                <a:cs typeface="Times New Roman" panose="02020603050405020304" pitchFamily="18" charset="0"/>
              </a:rPr>
              <a:t>Særlige puljer til a) lavtlønnede og til b) ligeløn – herunder for socialrådgivere (2,481 mio.)</a:t>
            </a:r>
            <a:endParaRPr lang="da-DK" dirty="0"/>
          </a:p>
        </p:txBody>
      </p:sp>
      <p:sp>
        <p:nvSpPr>
          <p:cNvPr id="3" name="Titel 2">
            <a:extLst>
              <a:ext uri="{FF2B5EF4-FFF2-40B4-BE49-F238E27FC236}">
                <a16:creationId xmlns:a16="http://schemas.microsoft.com/office/drawing/2014/main" xmlns="" id="{700DCD0F-5528-47F1-AEC6-527DF5874FED}"/>
              </a:ext>
            </a:extLst>
          </p:cNvPr>
          <p:cNvSpPr>
            <a:spLocks noGrp="1"/>
          </p:cNvSpPr>
          <p:nvPr>
            <p:ph type="title"/>
          </p:nvPr>
        </p:nvSpPr>
        <p:spPr>
          <a:xfrm>
            <a:off x="1043608" y="246503"/>
            <a:ext cx="7859216" cy="706090"/>
          </a:xfrm>
        </p:spPr>
        <p:txBody>
          <a:bodyPr/>
          <a:lstStyle/>
          <a:p>
            <a:r>
              <a:rPr lang="da-DK" dirty="0"/>
              <a:t>Vigtigste resultater ved OK21</a:t>
            </a:r>
          </a:p>
        </p:txBody>
      </p:sp>
      <p:pic>
        <p:nvPicPr>
          <p:cNvPr id="1026" name="Picture 2">
            <a:extLst>
              <a:ext uri="{FF2B5EF4-FFF2-40B4-BE49-F238E27FC236}">
                <a16:creationId xmlns:a16="http://schemas.microsoft.com/office/drawing/2014/main" xmlns="" id="{5FA95DD7-0874-4260-8B0C-0CAC6DE120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4656" y="3645024"/>
            <a:ext cx="7557694" cy="18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599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047ABB4B-6D69-4DA3-ADA0-1085B8C591B6}"/>
              </a:ext>
            </a:extLst>
          </p:cNvPr>
          <p:cNvSpPr>
            <a:spLocks noGrp="1"/>
          </p:cNvSpPr>
          <p:nvPr>
            <p:ph type="body" sz="quarter" idx="10"/>
          </p:nvPr>
        </p:nvSpPr>
        <p:spPr>
          <a:xfrm>
            <a:off x="1013371" y="1268760"/>
            <a:ext cx="7850187" cy="2305800"/>
          </a:xfrm>
        </p:spPr>
        <p:txBody>
          <a:bodyPr>
            <a:normAutofit/>
          </a:bodyPr>
          <a:lstStyle/>
          <a:p>
            <a:pPr marL="342900" indent="-342900">
              <a:lnSpc>
                <a:spcPct val="120000"/>
              </a:lnSpc>
              <a:buFont typeface="Arial" panose="020B0604020202020204" pitchFamily="34" charset="0"/>
              <a:buChar char="•"/>
            </a:pPr>
            <a:r>
              <a:rPr lang="da-DK" sz="2400" dirty="0">
                <a:latin typeface="+mn-lt"/>
              </a:rPr>
              <a:t>Arbejdsmiljø – mindre forbedringer</a:t>
            </a:r>
          </a:p>
          <a:p>
            <a:pPr marL="342900" indent="-342900">
              <a:lnSpc>
                <a:spcPct val="120000"/>
              </a:lnSpc>
              <a:buFont typeface="Arial" panose="020B0604020202020204" pitchFamily="34" charset="0"/>
              <a:buChar char="•"/>
            </a:pPr>
            <a:r>
              <a:rPr lang="da-DK" sz="2400" dirty="0">
                <a:latin typeface="+mn-lt"/>
              </a:rPr>
              <a:t>Kompetencefond</a:t>
            </a:r>
          </a:p>
          <a:p>
            <a:pPr marL="342900" indent="-342900">
              <a:lnSpc>
                <a:spcPct val="120000"/>
              </a:lnSpc>
              <a:buFont typeface="Arial" panose="020B0604020202020204" pitchFamily="34" charset="0"/>
              <a:buChar char="•"/>
            </a:pPr>
            <a:r>
              <a:rPr lang="da-DK" sz="2400" dirty="0">
                <a:latin typeface="+mn-lt"/>
              </a:rPr>
              <a:t>Sorgorlov</a:t>
            </a:r>
          </a:p>
          <a:p>
            <a:pPr marL="342900" indent="-342900">
              <a:lnSpc>
                <a:spcPct val="120000"/>
              </a:lnSpc>
              <a:buFont typeface="Arial" panose="020B0604020202020204" pitchFamily="34" charset="0"/>
              <a:buChar char="•"/>
            </a:pPr>
            <a:r>
              <a:rPr lang="da-DK" sz="2400" dirty="0">
                <a:latin typeface="+mn-lt"/>
              </a:rPr>
              <a:t>Vilkår for socialrådgivere som tager en kandidatuddannelse</a:t>
            </a:r>
          </a:p>
        </p:txBody>
      </p:sp>
      <p:sp>
        <p:nvSpPr>
          <p:cNvPr id="3" name="Titel 2">
            <a:extLst>
              <a:ext uri="{FF2B5EF4-FFF2-40B4-BE49-F238E27FC236}">
                <a16:creationId xmlns:a16="http://schemas.microsoft.com/office/drawing/2014/main" xmlns="" id="{B8E599C2-A24B-429C-8D99-CD87BE94CE4C}"/>
              </a:ext>
            </a:extLst>
          </p:cNvPr>
          <p:cNvSpPr>
            <a:spLocks noGrp="1"/>
          </p:cNvSpPr>
          <p:nvPr>
            <p:ph type="title"/>
          </p:nvPr>
        </p:nvSpPr>
        <p:spPr/>
        <p:txBody>
          <a:bodyPr>
            <a:normAutofit fontScale="90000"/>
          </a:bodyPr>
          <a:lstStyle/>
          <a:p>
            <a:r>
              <a:rPr lang="da-DK" dirty="0"/>
              <a:t>Andre gode elementer i forliget ved OK21</a:t>
            </a:r>
          </a:p>
        </p:txBody>
      </p:sp>
      <p:pic>
        <p:nvPicPr>
          <p:cNvPr id="2050" name="Picture 2">
            <a:extLst>
              <a:ext uri="{FF2B5EF4-FFF2-40B4-BE49-F238E27FC236}">
                <a16:creationId xmlns:a16="http://schemas.microsoft.com/office/drawing/2014/main" xmlns="" id="{45F9E8FE-A6EE-491B-8DFF-83D9711DD7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7684" y="3463636"/>
            <a:ext cx="5688632" cy="23627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2928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6A9EDC50-9049-48BB-8035-90DBB67992DD}"/>
              </a:ext>
            </a:extLst>
          </p:cNvPr>
          <p:cNvSpPr>
            <a:spLocks noGrp="1"/>
          </p:cNvSpPr>
          <p:nvPr>
            <p:ph type="body" sz="quarter" idx="10"/>
          </p:nvPr>
        </p:nvSpPr>
        <p:spPr>
          <a:xfrm>
            <a:off x="1022400" y="1052736"/>
            <a:ext cx="7850187" cy="4680520"/>
          </a:xfrm>
        </p:spPr>
        <p:txBody>
          <a:bodyPr>
            <a:normAutofit/>
          </a:bodyPr>
          <a:lstStyle/>
          <a:p>
            <a:pPr lvl="0">
              <a:lnSpc>
                <a:spcPct val="120000"/>
              </a:lnSpc>
              <a:spcBef>
                <a:spcPts val="0"/>
              </a:spcBef>
            </a:pPr>
            <a:r>
              <a:rPr lang="da-DK" sz="2000" b="1" u="sng" dirty="0">
                <a:latin typeface="+mn-lt"/>
                <a:ea typeface="Calibri" panose="020F0502020204030204" pitchFamily="34" charset="0"/>
                <a:cs typeface="Times New Roman" panose="02020603050405020304" pitchFamily="18" charset="0"/>
              </a:rPr>
              <a:t>Alle får: </a:t>
            </a:r>
          </a:p>
          <a:p>
            <a:pPr marL="342900" indent="-342900">
              <a:lnSpc>
                <a:spcPct val="120000"/>
              </a:lnSpc>
              <a:spcBef>
                <a:spcPts val="0"/>
              </a:spcBef>
              <a:buFont typeface="Symbol" panose="05050102010706020507" pitchFamily="18" charset="2"/>
              <a:buChar char=""/>
            </a:pPr>
            <a:r>
              <a:rPr lang="da-DK" sz="2000" dirty="0">
                <a:latin typeface="+mn-lt"/>
                <a:cs typeface="Times New Roman" panose="02020603050405020304" pitchFamily="18" charset="0"/>
              </a:rPr>
              <a:t>Generelle lønstigninger </a:t>
            </a:r>
          </a:p>
          <a:p>
            <a:pPr marL="342900" indent="-342900">
              <a:lnSpc>
                <a:spcPct val="120000"/>
              </a:lnSpc>
              <a:spcBef>
                <a:spcPts val="0"/>
              </a:spcBef>
              <a:buFont typeface="Symbol" panose="05050102010706020507" pitchFamily="18" charset="2"/>
              <a:buChar char=""/>
            </a:pPr>
            <a:r>
              <a:rPr lang="da-DK" sz="2000" dirty="0">
                <a:latin typeface="+mn-lt"/>
                <a:cs typeface="Times New Roman" panose="02020603050405020304" pitchFamily="18" charset="0"/>
              </a:rPr>
              <a:t>For en gennemsnitlig socialrådgiver svarer det til ca. 20.000 om året. + pension </a:t>
            </a:r>
          </a:p>
          <a:p>
            <a:pPr>
              <a:lnSpc>
                <a:spcPct val="120000"/>
              </a:lnSpc>
              <a:spcBef>
                <a:spcPts val="0"/>
              </a:spcBef>
            </a:pPr>
            <a:r>
              <a:rPr lang="da-DK" sz="2000" dirty="0">
                <a:latin typeface="+mn-lt"/>
                <a:cs typeface="Times New Roman" panose="02020603050405020304" pitchFamily="18" charset="0"/>
              </a:rPr>
              <a:t>(samlet i perioden og afhængig af, hvordan reguleringsordningen udmønter)</a:t>
            </a:r>
          </a:p>
          <a:p>
            <a:pPr lvl="0">
              <a:lnSpc>
                <a:spcPct val="120000"/>
              </a:lnSpc>
              <a:spcBef>
                <a:spcPts val="0"/>
              </a:spcBef>
            </a:pPr>
            <a:r>
              <a:rPr lang="da-DK" sz="2000" b="1" u="sng" dirty="0">
                <a:latin typeface="+mn-lt"/>
                <a:ea typeface="Calibri" panose="020F0502020204030204" pitchFamily="34" charset="0"/>
                <a:cs typeface="Times New Roman" panose="02020603050405020304" pitchFamily="18" charset="0"/>
              </a:rPr>
              <a:t>Derudover får: </a:t>
            </a:r>
          </a:p>
          <a:p>
            <a:pPr marL="342900" lvl="0" indent="-342900">
              <a:lnSpc>
                <a:spcPct val="120000"/>
              </a:lnSpc>
              <a:spcBef>
                <a:spcPts val="0"/>
              </a:spcBef>
              <a:buFont typeface="Symbol" panose="05050102010706020507" pitchFamily="18" charset="2"/>
              <a:buChar char=""/>
            </a:pPr>
            <a:r>
              <a:rPr lang="da-DK" sz="2000" dirty="0">
                <a:effectLst/>
                <a:latin typeface="+mn-lt"/>
                <a:ea typeface="Times New Roman" panose="02020603050405020304" pitchFamily="18" charset="0"/>
                <a:cs typeface="Times New Roman" panose="02020603050405020304" pitchFamily="18" charset="0"/>
              </a:rPr>
              <a:t>Socialrådgivere på grundløn 31 + 2.000 hæves til grundløn 32</a:t>
            </a:r>
          </a:p>
          <a:p>
            <a:pPr marL="342900" lvl="0" indent="-342900">
              <a:lnSpc>
                <a:spcPct val="120000"/>
              </a:lnSpc>
              <a:spcBef>
                <a:spcPts val="0"/>
              </a:spcBef>
              <a:buFont typeface="Symbol" panose="05050102010706020507" pitchFamily="18" charset="2"/>
              <a:buChar char=""/>
            </a:pPr>
            <a:r>
              <a:rPr lang="da-DK" sz="2000" dirty="0">
                <a:effectLst/>
                <a:latin typeface="+mn-lt"/>
                <a:ea typeface="Times New Roman" panose="02020603050405020304" pitchFamily="18" charset="0"/>
                <a:cs typeface="Times New Roman" panose="02020603050405020304" pitchFamily="18" charset="0"/>
              </a:rPr>
              <a:t>Socialrådgivere på grundløn 41 + 3.900 hæves med ca. 2.000 kr. årligt</a:t>
            </a:r>
          </a:p>
          <a:p>
            <a:pPr marL="342900" indent="-342900">
              <a:lnSpc>
                <a:spcPct val="120000"/>
              </a:lnSpc>
              <a:spcBef>
                <a:spcPts val="0"/>
              </a:spcBef>
              <a:buFont typeface="Symbol" panose="05050102010706020507" pitchFamily="18" charset="2"/>
              <a:buChar char=""/>
            </a:pPr>
            <a:r>
              <a:rPr lang="da-DK" sz="2000" dirty="0">
                <a:effectLst/>
                <a:latin typeface="+mn-lt"/>
                <a:ea typeface="Times New Roman" panose="02020603050405020304" pitchFamily="18" charset="0"/>
                <a:cs typeface="Times New Roman" panose="02020603050405020304" pitchFamily="18" charset="0"/>
              </a:rPr>
              <a:t>Socialrådgivere på grundløn 46 + 12.700 hæves med ca. 2.000 kr. årligt</a:t>
            </a:r>
          </a:p>
          <a:p>
            <a:pPr marL="342900" lvl="0" indent="-342900">
              <a:lnSpc>
                <a:spcPct val="120000"/>
              </a:lnSpc>
              <a:spcBef>
                <a:spcPts val="0"/>
              </a:spcBef>
              <a:buFont typeface="Symbol" panose="05050102010706020507" pitchFamily="18" charset="2"/>
              <a:buChar char=""/>
            </a:pPr>
            <a:r>
              <a:rPr lang="da-DK" sz="2000" dirty="0">
                <a:effectLst/>
                <a:latin typeface="+mn-lt"/>
                <a:ea typeface="Times New Roman" panose="02020603050405020304" pitchFamily="18" charset="0"/>
                <a:cs typeface="Times New Roman" panose="02020603050405020304" pitchFamily="18" charset="0"/>
              </a:rPr>
              <a:t>Ledere på grundløn 43 hæves med ca. 4.400 kr. årligt </a:t>
            </a:r>
          </a:p>
          <a:p>
            <a:pPr marL="342900" lvl="0" indent="-342900">
              <a:lnSpc>
                <a:spcPct val="120000"/>
              </a:lnSpc>
              <a:spcBef>
                <a:spcPts val="0"/>
              </a:spcBef>
              <a:buFont typeface="Symbol" panose="05050102010706020507" pitchFamily="18" charset="2"/>
              <a:buChar char=""/>
            </a:pPr>
            <a:r>
              <a:rPr lang="da-DK" sz="2000" dirty="0">
                <a:effectLst/>
                <a:latin typeface="+mn-lt"/>
                <a:ea typeface="Times New Roman" panose="02020603050405020304" pitchFamily="18" charset="0"/>
                <a:cs typeface="Times New Roman" panose="02020603050405020304" pitchFamily="18" charset="0"/>
              </a:rPr>
              <a:t>Ledere på grundløn 47 + 7.700 hæves med ca. 2.000 kr. årligt</a:t>
            </a:r>
            <a:endParaRPr lang="da-DK" sz="2000" dirty="0">
              <a:effectLst/>
              <a:latin typeface="Calibri Light" panose="020F0302020204030204" pitchFamily="34" charset="0"/>
              <a:ea typeface="Calibri" panose="020F0502020204030204" pitchFamily="34" charset="0"/>
              <a:cs typeface="Times New Roman" panose="02020603050405020304" pitchFamily="18" charset="0"/>
            </a:endParaRPr>
          </a:p>
        </p:txBody>
      </p:sp>
      <p:sp>
        <p:nvSpPr>
          <p:cNvPr id="3" name="Titel 2">
            <a:extLst>
              <a:ext uri="{FF2B5EF4-FFF2-40B4-BE49-F238E27FC236}">
                <a16:creationId xmlns:a16="http://schemas.microsoft.com/office/drawing/2014/main" xmlns="" id="{94CF338A-6B99-4F0B-8DBF-1D2D458D8AEB}"/>
              </a:ext>
            </a:extLst>
          </p:cNvPr>
          <p:cNvSpPr>
            <a:spLocks noGrp="1"/>
          </p:cNvSpPr>
          <p:nvPr>
            <p:ph type="title"/>
          </p:nvPr>
        </p:nvSpPr>
        <p:spPr>
          <a:xfrm>
            <a:off x="1043608" y="0"/>
            <a:ext cx="7859216" cy="1371600"/>
          </a:xfrm>
        </p:spPr>
        <p:txBody>
          <a:bodyPr>
            <a:normAutofit/>
          </a:bodyPr>
          <a:lstStyle/>
          <a:p>
            <a:r>
              <a:rPr lang="da-DK" dirty="0"/>
              <a:t>Konkrete lønforbedringer</a:t>
            </a:r>
          </a:p>
        </p:txBody>
      </p:sp>
    </p:spTree>
    <p:extLst>
      <p:ext uri="{BB962C8B-B14F-4D97-AF65-F5344CB8AC3E}">
        <p14:creationId xmlns:p14="http://schemas.microsoft.com/office/powerpoint/2010/main" val="1325287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EC34A6D1-2121-4D0C-9EEB-7AECAA910D19}"/>
              </a:ext>
            </a:extLst>
          </p:cNvPr>
          <p:cNvSpPr>
            <a:spLocks noGrp="1"/>
          </p:cNvSpPr>
          <p:nvPr>
            <p:ph type="body" sz="quarter" idx="10"/>
          </p:nvPr>
        </p:nvSpPr>
        <p:spPr/>
        <p:txBody>
          <a:bodyPr/>
          <a:lstStyle/>
          <a:p>
            <a:pPr>
              <a:lnSpc>
                <a:spcPct val="120000"/>
              </a:lnSpc>
              <a:spcBef>
                <a:spcPts val="0"/>
              </a:spcBef>
            </a:pPr>
            <a:r>
              <a:rPr lang="da-DK" sz="2000" b="1" u="sng" dirty="0">
                <a:latin typeface="+mn-lt"/>
                <a:cs typeface="Times New Roman" panose="02020603050405020304" pitchFamily="18" charset="0"/>
              </a:rPr>
              <a:t>Pensionen forhøjes</a:t>
            </a:r>
          </a:p>
          <a:p>
            <a:pPr marL="342900" indent="-342900">
              <a:lnSpc>
                <a:spcPct val="120000"/>
              </a:lnSpc>
              <a:spcBef>
                <a:spcPts val="0"/>
              </a:spcBef>
              <a:spcAft>
                <a:spcPts val="600"/>
              </a:spcAft>
              <a:buFont typeface="Symbol" panose="05050102010706020507" pitchFamily="18" charset="2"/>
              <a:buChar char=""/>
            </a:pPr>
            <a:r>
              <a:rPr lang="da-DK" sz="2200" dirty="0">
                <a:latin typeface="+mn-lt"/>
                <a:cs typeface="Times New Roman" panose="02020603050405020304" pitchFamily="18" charset="0"/>
              </a:rPr>
              <a:t>Pensionen for socialrådgivere på grundløn 31 + 2.000 kr., 34, 37 og 41 + 3.900 kr. forhøjes med 0,30 % til 15,30 %.</a:t>
            </a:r>
          </a:p>
          <a:p>
            <a:pPr marL="342900" indent="-342900">
              <a:lnSpc>
                <a:spcPct val="120000"/>
              </a:lnSpc>
              <a:spcBef>
                <a:spcPts val="0"/>
              </a:spcBef>
              <a:spcAft>
                <a:spcPts val="600"/>
              </a:spcAft>
              <a:buFont typeface="Symbol" panose="05050102010706020507" pitchFamily="18" charset="2"/>
              <a:buChar char=""/>
            </a:pPr>
            <a:r>
              <a:rPr lang="da-DK" sz="2200" dirty="0">
                <a:latin typeface="+mn-lt"/>
                <a:cs typeface="Times New Roman" panose="02020603050405020304" pitchFamily="18" charset="0"/>
              </a:rPr>
              <a:t>Pensionen for socialrådgivere på grundløn 46 + 12.700 kr. forhøjes med 0,25 % til 18,55 %.</a:t>
            </a:r>
          </a:p>
          <a:p>
            <a:pPr marL="342900" indent="-342900">
              <a:lnSpc>
                <a:spcPct val="120000"/>
              </a:lnSpc>
              <a:spcBef>
                <a:spcPts val="0"/>
              </a:spcBef>
              <a:spcAft>
                <a:spcPts val="600"/>
              </a:spcAft>
              <a:buFont typeface="Symbol" panose="05050102010706020507" pitchFamily="18" charset="2"/>
              <a:buChar char=""/>
            </a:pPr>
            <a:r>
              <a:rPr lang="da-DK" sz="2200" dirty="0">
                <a:latin typeface="+mn-lt"/>
                <a:cs typeface="Times New Roman" panose="02020603050405020304" pitchFamily="18" charset="0"/>
              </a:rPr>
              <a:t>Pensionen for socialrådgivere ansat som leder eller souschef ved forsorgshjem og krisecentre hæves med 0,37 % til 18,73 %.</a:t>
            </a:r>
          </a:p>
          <a:p>
            <a:pPr marL="342900" indent="-342900">
              <a:lnSpc>
                <a:spcPct val="120000"/>
              </a:lnSpc>
              <a:spcBef>
                <a:spcPts val="0"/>
              </a:spcBef>
              <a:spcAft>
                <a:spcPts val="600"/>
              </a:spcAft>
              <a:buFont typeface="Symbol" panose="05050102010706020507" pitchFamily="18" charset="2"/>
              <a:buChar char=""/>
            </a:pPr>
            <a:r>
              <a:rPr lang="da-DK" sz="2200" dirty="0">
                <a:latin typeface="+mn-lt"/>
                <a:cs typeface="Times New Roman" panose="02020603050405020304" pitchFamily="18" charset="0"/>
              </a:rPr>
              <a:t>Pensionen for kandidater i socialt arbejde, ansat i basisstillinger, hæves med 0,15 % til 18,78 %</a:t>
            </a:r>
          </a:p>
          <a:p>
            <a:endParaRPr lang="da-DK" sz="2000" b="1" u="sng" dirty="0">
              <a:latin typeface="+mn-lt"/>
              <a:cs typeface="Times New Roman" panose="02020603050405020304" pitchFamily="18" charset="0"/>
            </a:endParaRPr>
          </a:p>
        </p:txBody>
      </p:sp>
      <p:sp>
        <p:nvSpPr>
          <p:cNvPr id="3" name="Titel 2">
            <a:extLst>
              <a:ext uri="{FF2B5EF4-FFF2-40B4-BE49-F238E27FC236}">
                <a16:creationId xmlns:a16="http://schemas.microsoft.com/office/drawing/2014/main" xmlns="" id="{4BC70362-3A6A-422D-8044-CAD86A35C85A}"/>
              </a:ext>
            </a:extLst>
          </p:cNvPr>
          <p:cNvSpPr>
            <a:spLocks noGrp="1"/>
          </p:cNvSpPr>
          <p:nvPr>
            <p:ph type="title"/>
          </p:nvPr>
        </p:nvSpPr>
        <p:spPr/>
        <p:txBody>
          <a:bodyPr>
            <a:normAutofit fontScale="90000"/>
          </a:bodyPr>
          <a:lstStyle/>
          <a:p>
            <a:r>
              <a:rPr lang="da-DK" dirty="0"/>
              <a:t>Konkrete pensionsforbedringer</a:t>
            </a:r>
          </a:p>
        </p:txBody>
      </p:sp>
    </p:spTree>
    <p:extLst>
      <p:ext uri="{BB962C8B-B14F-4D97-AF65-F5344CB8AC3E}">
        <p14:creationId xmlns:p14="http://schemas.microsoft.com/office/powerpoint/2010/main" val="727412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098DF32C-F9EA-4FF3-8A98-40BD2042C1CC}"/>
              </a:ext>
            </a:extLst>
          </p:cNvPr>
          <p:cNvSpPr>
            <a:spLocks noGrp="1"/>
          </p:cNvSpPr>
          <p:nvPr>
            <p:ph type="body" sz="quarter" idx="10"/>
          </p:nvPr>
        </p:nvSpPr>
        <p:spPr/>
        <p:txBody>
          <a:bodyPr>
            <a:normAutofit/>
          </a:bodyPr>
          <a:lstStyle/>
          <a:p>
            <a:pPr marL="342900" indent="-342900">
              <a:buFont typeface="Arial" panose="020B0604020202020204" pitchFamily="34" charset="0"/>
              <a:buChar char="•"/>
            </a:pPr>
            <a:r>
              <a:rPr lang="da-DK" sz="2400" dirty="0">
                <a:latin typeface="+mn-lt"/>
              </a:rPr>
              <a:t>Forliget gælder fra 1. april 2021 – 31. marts 2024</a:t>
            </a:r>
          </a:p>
          <a:p>
            <a:pPr marL="342900" indent="-342900">
              <a:buFont typeface="Arial" panose="020B0604020202020204" pitchFamily="34" charset="0"/>
              <a:buChar char="•"/>
            </a:pPr>
            <a:endParaRPr lang="da-DK" sz="2400" dirty="0">
              <a:latin typeface="+mn-lt"/>
            </a:endParaRPr>
          </a:p>
          <a:p>
            <a:pPr marL="342900" indent="-342900">
              <a:buFont typeface="Arial" panose="020B0604020202020204" pitchFamily="34" charset="0"/>
              <a:buChar char="•"/>
            </a:pPr>
            <a:r>
              <a:rPr lang="da-DK" sz="2400" dirty="0">
                <a:latin typeface="+mn-lt"/>
              </a:rPr>
              <a:t>De generelle lønstigninger fordeles over alle tre år</a:t>
            </a:r>
          </a:p>
          <a:p>
            <a:pPr marL="342900" indent="-342900">
              <a:buFont typeface="Arial" panose="020B0604020202020204" pitchFamily="34" charset="0"/>
              <a:buChar char="•"/>
            </a:pPr>
            <a:endParaRPr lang="da-DK" sz="2400" dirty="0">
              <a:latin typeface="+mn-lt"/>
            </a:endParaRPr>
          </a:p>
          <a:p>
            <a:pPr marL="342900" indent="-342900">
              <a:buFont typeface="Arial" panose="020B0604020202020204" pitchFamily="34" charset="0"/>
              <a:buChar char="•"/>
            </a:pPr>
            <a:r>
              <a:rPr lang="da-DK" sz="2400" dirty="0">
                <a:latin typeface="+mn-lt"/>
              </a:rPr>
              <a:t>De konkrete løn- og pensionsforbedringer træder i kraft 1. april 2022.</a:t>
            </a:r>
          </a:p>
          <a:p>
            <a:pPr marL="342900" indent="-342900">
              <a:buFont typeface="Arial" panose="020B0604020202020204" pitchFamily="34" charset="0"/>
              <a:buChar char="•"/>
            </a:pPr>
            <a:endParaRPr lang="da-DK" sz="2400" dirty="0">
              <a:latin typeface="+mn-lt"/>
            </a:endParaRPr>
          </a:p>
          <a:p>
            <a:pPr marL="342900" indent="-342900">
              <a:buFont typeface="Arial" panose="020B0604020202020204" pitchFamily="34" charset="0"/>
              <a:buChar char="•"/>
            </a:pPr>
            <a:endParaRPr lang="da-DK" sz="2400" dirty="0">
              <a:latin typeface="+mn-lt"/>
            </a:endParaRPr>
          </a:p>
        </p:txBody>
      </p:sp>
      <p:sp>
        <p:nvSpPr>
          <p:cNvPr id="3" name="Titel 2">
            <a:extLst>
              <a:ext uri="{FF2B5EF4-FFF2-40B4-BE49-F238E27FC236}">
                <a16:creationId xmlns:a16="http://schemas.microsoft.com/office/drawing/2014/main" xmlns="" id="{D76ECCF1-3CDB-4D98-91E9-ABC7D94A8C90}"/>
              </a:ext>
            </a:extLst>
          </p:cNvPr>
          <p:cNvSpPr>
            <a:spLocks noGrp="1"/>
          </p:cNvSpPr>
          <p:nvPr>
            <p:ph type="title"/>
          </p:nvPr>
        </p:nvSpPr>
        <p:spPr/>
        <p:txBody>
          <a:bodyPr/>
          <a:lstStyle/>
          <a:p>
            <a:r>
              <a:rPr lang="da-DK" dirty="0"/>
              <a:t>Opsamling økonomi</a:t>
            </a:r>
          </a:p>
        </p:txBody>
      </p:sp>
      <p:pic>
        <p:nvPicPr>
          <p:cNvPr id="6" name="Picture 2">
            <a:extLst>
              <a:ext uri="{FF2B5EF4-FFF2-40B4-BE49-F238E27FC236}">
                <a16:creationId xmlns:a16="http://schemas.microsoft.com/office/drawing/2014/main" xmlns="" id="{AF4F82E5-E9AB-47F8-95CA-3724574DD2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789040"/>
            <a:ext cx="4246950" cy="2265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91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12FE1BF6-93DA-4800-A839-2025CD274EA0}"/>
              </a:ext>
            </a:extLst>
          </p:cNvPr>
          <p:cNvSpPr>
            <a:spLocks noGrp="1"/>
          </p:cNvSpPr>
          <p:nvPr>
            <p:ph type="body" sz="quarter" idx="10"/>
          </p:nvPr>
        </p:nvSpPr>
        <p:spPr>
          <a:xfrm>
            <a:off x="1043608" y="980728"/>
            <a:ext cx="6984776" cy="2894281"/>
          </a:xfrm>
        </p:spPr>
        <p:txBody>
          <a:bodyPr>
            <a:normAutofit/>
          </a:bodyPr>
          <a:lstStyle/>
          <a:p>
            <a:pPr marL="285750" indent="-285750">
              <a:buFont typeface="Arial" panose="020B0604020202020204" pitchFamily="34" charset="0"/>
              <a:buChar char="•"/>
            </a:pPr>
            <a:r>
              <a:rPr lang="da-DK" sz="1800" dirty="0"/>
              <a:t>Kodificering af KBH-regler om fridage</a:t>
            </a:r>
          </a:p>
          <a:p>
            <a:pPr marL="285750" indent="-285750">
              <a:buFont typeface="Arial" panose="020B0604020202020204" pitchFamily="34" charset="0"/>
              <a:buChar char="•"/>
            </a:pPr>
            <a:r>
              <a:rPr lang="da-DK" sz="1800" dirty="0"/>
              <a:t>Udviklingsprojekter om socialfaglig ledelse og mentorordninger for nyuddannede socialrådgivere </a:t>
            </a:r>
          </a:p>
          <a:p>
            <a:pPr marL="285750" indent="-285750">
              <a:buFont typeface="Arial" panose="020B0604020202020204" pitchFamily="34" charset="0"/>
              <a:buChar char="•"/>
            </a:pPr>
            <a:r>
              <a:rPr lang="da-DK" sz="1800" dirty="0"/>
              <a:t>Seniorrettighederne fastholdt – og mindre forbedringer</a:t>
            </a:r>
          </a:p>
          <a:p>
            <a:pPr marL="285750" indent="-285750">
              <a:buFont typeface="Arial" panose="020B0604020202020204" pitchFamily="34" charset="0"/>
              <a:buChar char="•"/>
            </a:pPr>
            <a:r>
              <a:rPr lang="da-DK" sz="1800" dirty="0"/>
              <a:t>Tryghedspuljen fortsætter</a:t>
            </a:r>
          </a:p>
          <a:p>
            <a:pPr marL="285750" indent="-285750">
              <a:buFont typeface="Arial" panose="020B0604020202020204" pitchFamily="34" charset="0"/>
              <a:buChar char="•"/>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Dialog om bæredygtighed og grøn omstilling</a:t>
            </a:r>
          </a:p>
          <a:p>
            <a:endParaRPr lang="da-DK" sz="1800" dirty="0"/>
          </a:p>
        </p:txBody>
      </p:sp>
      <p:sp>
        <p:nvSpPr>
          <p:cNvPr id="3" name="Titel 2">
            <a:extLst>
              <a:ext uri="{FF2B5EF4-FFF2-40B4-BE49-F238E27FC236}">
                <a16:creationId xmlns:a16="http://schemas.microsoft.com/office/drawing/2014/main" xmlns="" id="{5C1497B5-315B-4B5C-B1C1-FC1600549872}"/>
              </a:ext>
            </a:extLst>
          </p:cNvPr>
          <p:cNvSpPr>
            <a:spLocks noGrp="1"/>
          </p:cNvSpPr>
          <p:nvPr>
            <p:ph type="title"/>
          </p:nvPr>
        </p:nvSpPr>
        <p:spPr/>
        <p:txBody>
          <a:bodyPr/>
          <a:lstStyle/>
          <a:p>
            <a:r>
              <a:rPr lang="da-DK" dirty="0"/>
              <a:t>Mindre resultater</a:t>
            </a:r>
          </a:p>
        </p:txBody>
      </p:sp>
      <p:pic>
        <p:nvPicPr>
          <p:cNvPr id="3074" name="Picture 2">
            <a:extLst>
              <a:ext uri="{FF2B5EF4-FFF2-40B4-BE49-F238E27FC236}">
                <a16:creationId xmlns:a16="http://schemas.microsoft.com/office/drawing/2014/main" xmlns="" id="{EEB7AE7A-155A-4C06-95C8-19054321D2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1036" y="3140968"/>
            <a:ext cx="4301928" cy="26266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90568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22CBBB5A-02AC-4168-9304-DC29B7B9C3F9}"/>
              </a:ext>
            </a:extLst>
          </p:cNvPr>
          <p:cNvSpPr>
            <a:spLocks noGrp="1"/>
          </p:cNvSpPr>
          <p:nvPr>
            <p:ph type="body" sz="quarter" idx="10"/>
          </p:nvPr>
        </p:nvSpPr>
        <p:spPr/>
        <p:txBody>
          <a:bodyPr/>
          <a:lstStyle/>
          <a:p>
            <a:r>
              <a:rPr lang="da-DK" sz="1800" dirty="0"/>
              <a:t>Ikke ambitiøs arbejdsmiljødagsorden</a:t>
            </a:r>
          </a:p>
          <a:p>
            <a:endParaRPr lang="da-DK" sz="1600" dirty="0"/>
          </a:p>
          <a:p>
            <a:r>
              <a:rPr lang="da-DK" sz="1800" dirty="0"/>
              <a:t>Ikke fremskridt på lokal løndannelse</a:t>
            </a:r>
          </a:p>
          <a:p>
            <a:endParaRPr lang="da-DK" sz="1600" dirty="0"/>
          </a:p>
          <a:p>
            <a:r>
              <a:rPr lang="da-DK" sz="1800" dirty="0"/>
              <a:t>Ingen forringelser – alle værn opretholdt</a:t>
            </a:r>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a:p>
            <a:endParaRPr lang="da-DK" dirty="0"/>
          </a:p>
        </p:txBody>
      </p:sp>
      <p:sp>
        <p:nvSpPr>
          <p:cNvPr id="3" name="Titel 2">
            <a:extLst>
              <a:ext uri="{FF2B5EF4-FFF2-40B4-BE49-F238E27FC236}">
                <a16:creationId xmlns:a16="http://schemas.microsoft.com/office/drawing/2014/main" xmlns="" id="{6CCB26E1-CC00-48A5-9218-86549F024393}"/>
              </a:ext>
            </a:extLst>
          </p:cNvPr>
          <p:cNvSpPr>
            <a:spLocks noGrp="1"/>
          </p:cNvSpPr>
          <p:nvPr>
            <p:ph type="title"/>
          </p:nvPr>
        </p:nvSpPr>
        <p:spPr/>
        <p:txBody>
          <a:bodyPr/>
          <a:lstStyle/>
          <a:p>
            <a:r>
              <a:rPr lang="da-DK" dirty="0"/>
              <a:t>Det som ikke skete</a:t>
            </a:r>
          </a:p>
        </p:txBody>
      </p:sp>
      <p:pic>
        <p:nvPicPr>
          <p:cNvPr id="6" name="Picture 2">
            <a:extLst>
              <a:ext uri="{FF2B5EF4-FFF2-40B4-BE49-F238E27FC236}">
                <a16:creationId xmlns:a16="http://schemas.microsoft.com/office/drawing/2014/main" xmlns="" id="{5B66640A-A65D-4E02-BF7C-55110CAFFE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4281" y="2852936"/>
            <a:ext cx="5306423" cy="3172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71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92F70ED5-D378-4FF2-BB09-9028516AB7CA}"/>
              </a:ext>
            </a:extLst>
          </p:cNvPr>
          <p:cNvSpPr>
            <a:spLocks noGrp="1"/>
          </p:cNvSpPr>
          <p:nvPr>
            <p:ph type="body" sz="quarter" idx="10"/>
          </p:nvPr>
        </p:nvSpPr>
        <p:spPr>
          <a:xfrm>
            <a:off x="1817833" y="2329928"/>
            <a:ext cx="5470578" cy="2264248"/>
          </a:xfrm>
        </p:spPr>
        <p:txBody>
          <a:bodyPr/>
          <a:lstStyle/>
          <a:p>
            <a:endParaRPr lang="da-DK" dirty="0"/>
          </a:p>
        </p:txBody>
      </p:sp>
      <p:sp>
        <p:nvSpPr>
          <p:cNvPr id="3" name="Titel 2">
            <a:extLst>
              <a:ext uri="{FF2B5EF4-FFF2-40B4-BE49-F238E27FC236}">
                <a16:creationId xmlns:a16="http://schemas.microsoft.com/office/drawing/2014/main" xmlns="" id="{80A4BFFD-99BB-4023-B458-53B28CDD73E4}"/>
              </a:ext>
            </a:extLst>
          </p:cNvPr>
          <p:cNvSpPr>
            <a:spLocks noGrp="1"/>
          </p:cNvSpPr>
          <p:nvPr>
            <p:ph type="title"/>
          </p:nvPr>
        </p:nvSpPr>
        <p:spPr/>
        <p:txBody>
          <a:bodyPr>
            <a:normAutofit fontScale="90000"/>
          </a:bodyPr>
          <a:lstStyle/>
          <a:p>
            <a:r>
              <a:rPr lang="da-DK" dirty="0"/>
              <a:t>Hovedbestyrelsen anbefaler, at man stemmer ja ved urafstemningen</a:t>
            </a:r>
          </a:p>
        </p:txBody>
      </p:sp>
      <p:pic>
        <p:nvPicPr>
          <p:cNvPr id="7170" name="Picture 2">
            <a:extLst>
              <a:ext uri="{FF2B5EF4-FFF2-40B4-BE49-F238E27FC236}">
                <a16:creationId xmlns:a16="http://schemas.microsoft.com/office/drawing/2014/main" xmlns="" id="{5F40F902-3E3C-4020-B1FC-3EDBD90FE1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3"/>
            <a:ext cx="7200800" cy="4051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0212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xmlns="" id="{DACB776B-FC7A-47CC-B688-17BE146507AC}"/>
              </a:ext>
            </a:extLst>
          </p:cNvPr>
          <p:cNvSpPr>
            <a:spLocks noGrp="1"/>
          </p:cNvSpPr>
          <p:nvPr>
            <p:ph type="body" sz="quarter" idx="10"/>
          </p:nvPr>
        </p:nvSpPr>
        <p:spPr/>
        <p:txBody>
          <a:bodyPr>
            <a:normAutofit/>
          </a:bodyPr>
          <a:lstStyle/>
          <a:p>
            <a:r>
              <a:rPr lang="da-DK" sz="2000" b="1" dirty="0"/>
              <a:t>Urafstemning</a:t>
            </a:r>
            <a:r>
              <a:rPr lang="da-DK" sz="2000" dirty="0"/>
              <a:t>: 10. – 24. marts (</a:t>
            </a:r>
            <a:r>
              <a:rPr lang="da-DK" sz="2000" i="1" dirty="0"/>
              <a:t>kommunale/regionale</a:t>
            </a:r>
            <a:r>
              <a:rPr lang="da-DK" sz="2000" dirty="0"/>
              <a:t>)</a:t>
            </a:r>
          </a:p>
          <a:p>
            <a:endParaRPr lang="da-DK" sz="2000" dirty="0"/>
          </a:p>
          <a:p>
            <a:r>
              <a:rPr lang="da-DK" sz="2000" dirty="0"/>
              <a:t>Stem via mail (direkte link) eller via hjemmesiden (</a:t>
            </a:r>
            <a:r>
              <a:rPr lang="da-DK" sz="2000" dirty="0" err="1"/>
              <a:t>NemId</a:t>
            </a:r>
            <a:r>
              <a:rPr lang="da-DK" sz="2000" dirty="0"/>
              <a:t>)</a:t>
            </a:r>
          </a:p>
          <a:p>
            <a:endParaRPr lang="da-DK" sz="2000" dirty="0"/>
          </a:p>
          <a:p>
            <a:endParaRPr lang="da-DK" sz="2000" dirty="0"/>
          </a:p>
          <a:p>
            <a:endParaRPr lang="da-DK" sz="2000" dirty="0"/>
          </a:p>
          <a:p>
            <a:endParaRPr lang="da-DK" dirty="0"/>
          </a:p>
          <a:p>
            <a:endParaRPr lang="da-DK" dirty="0"/>
          </a:p>
        </p:txBody>
      </p:sp>
      <p:sp>
        <p:nvSpPr>
          <p:cNvPr id="3" name="Titel 2">
            <a:extLst>
              <a:ext uri="{FF2B5EF4-FFF2-40B4-BE49-F238E27FC236}">
                <a16:creationId xmlns:a16="http://schemas.microsoft.com/office/drawing/2014/main" xmlns="" id="{40DFDB39-4137-4523-95E8-779FE774A3B9}"/>
              </a:ext>
            </a:extLst>
          </p:cNvPr>
          <p:cNvSpPr>
            <a:spLocks noGrp="1"/>
          </p:cNvSpPr>
          <p:nvPr>
            <p:ph type="title"/>
          </p:nvPr>
        </p:nvSpPr>
        <p:spPr/>
        <p:txBody>
          <a:bodyPr>
            <a:normAutofit/>
          </a:bodyPr>
          <a:lstStyle/>
          <a:p>
            <a:r>
              <a:rPr lang="da-DK" dirty="0"/>
              <a:t>Urafstemning - v</a:t>
            </a:r>
            <a:r>
              <a:rPr lang="da-DK" sz="3600" dirty="0"/>
              <a:t>igtige datoer</a:t>
            </a:r>
            <a:endParaRPr lang="da-DK" dirty="0"/>
          </a:p>
        </p:txBody>
      </p:sp>
      <p:pic>
        <p:nvPicPr>
          <p:cNvPr id="1026" name="Picture 2" descr="Stemmeboks, design: Resizia">
            <a:extLst>
              <a:ext uri="{FF2B5EF4-FFF2-40B4-BE49-F238E27FC236}">
                <a16:creationId xmlns:a16="http://schemas.microsoft.com/office/drawing/2014/main" xmlns="" id="{409F6461-5A21-47E6-90FC-93D31F601A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2395311"/>
            <a:ext cx="5259643" cy="3059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3336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xmlns="" id="{BB3AA1F7-B568-4D70-8CA3-13A0C21953BA}"/>
              </a:ext>
            </a:extLst>
          </p:cNvPr>
          <p:cNvSpPr>
            <a:spLocks noGrp="1"/>
          </p:cNvSpPr>
          <p:nvPr>
            <p:ph type="title"/>
          </p:nvPr>
        </p:nvSpPr>
        <p:spPr/>
        <p:txBody>
          <a:bodyPr/>
          <a:lstStyle/>
          <a:p>
            <a:r>
              <a:rPr lang="da-DK" dirty="0"/>
              <a:t>Spørgsmål og opsamling</a:t>
            </a:r>
          </a:p>
        </p:txBody>
      </p:sp>
      <p:pic>
        <p:nvPicPr>
          <p:cNvPr id="4" name="Picture 4" descr="Asking questions">
            <a:extLst>
              <a:ext uri="{FF2B5EF4-FFF2-40B4-BE49-F238E27FC236}">
                <a16:creationId xmlns:a16="http://schemas.microsoft.com/office/drawing/2014/main" xmlns="" id="{A3438596-6D32-4C21-9108-657A5806B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7069877"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36235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K21-powerpoint.pptx" id="{B8F3F943-9020-4779-A58D-08FCE64E2FE4}" vid="{A71DA401-85C3-4706-A80C-169EA23B0EA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76297256adaa465684d2fccfc1e5e3c4</Template>
  <TotalTime>223</TotalTime>
  <Words>1725</Words>
  <Application>Microsoft Office PowerPoint</Application>
  <PresentationFormat>Skærmshow (4:3)</PresentationFormat>
  <Paragraphs>245</Paragraphs>
  <Slides>14</Slides>
  <Notes>13</Notes>
  <HiddenSlides>0</HiddenSlides>
  <MMClips>0</MMClips>
  <ScaleCrop>false</ScaleCrop>
  <HeadingPairs>
    <vt:vector size="4" baseType="variant">
      <vt:variant>
        <vt:lpstr>Tema</vt:lpstr>
      </vt:variant>
      <vt:variant>
        <vt:i4>1</vt:i4>
      </vt:variant>
      <vt:variant>
        <vt:lpstr>Diastitler</vt:lpstr>
      </vt:variant>
      <vt:variant>
        <vt:i4>14</vt:i4>
      </vt:variant>
    </vt:vector>
  </HeadingPairs>
  <TitlesOfParts>
    <vt:vector size="15" baseType="lpstr">
      <vt:lpstr>Office-tema</vt:lpstr>
      <vt:lpstr>PowerPoint-præsentation</vt:lpstr>
      <vt:lpstr>Lidt om zoom</vt:lpstr>
      <vt:lpstr>OK21 – Hvad står der i aftalerne?</vt:lpstr>
      <vt:lpstr>OK21: Corona-overenskomsten</vt:lpstr>
      <vt:lpstr>Vigtigste resultater ved OK21</vt:lpstr>
      <vt:lpstr>Andre gode elementer i forliget ved OK21</vt:lpstr>
      <vt:lpstr>Konkrete lønforbedringer</vt:lpstr>
      <vt:lpstr>Konkrete pensionsforbedringer</vt:lpstr>
      <vt:lpstr>Opsamling økonomi</vt:lpstr>
      <vt:lpstr>Mindre resultater</vt:lpstr>
      <vt:lpstr>Det som ikke skete</vt:lpstr>
      <vt:lpstr>Hovedbestyrelsen anbefaler, at man stemmer ja ved urafstemningen</vt:lpstr>
      <vt:lpstr>Urafstemning - vigtige datoer</vt:lpstr>
      <vt:lpstr>Spørgsmål og opsamling</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emil lillelund</dc:creator>
  <cp:lastModifiedBy>Windows-bruger</cp:lastModifiedBy>
  <cp:revision>31</cp:revision>
  <cp:lastPrinted>2021-03-03T11:01:21Z</cp:lastPrinted>
  <dcterms:created xsi:type="dcterms:W3CDTF">2021-03-02T10:10:27Z</dcterms:created>
  <dcterms:modified xsi:type="dcterms:W3CDTF">2021-03-08T14:22:22Z</dcterms:modified>
</cp:coreProperties>
</file>