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28" r:id="rId2"/>
    <p:sldId id="329" r:id="rId3"/>
    <p:sldId id="344" r:id="rId4"/>
    <p:sldId id="331" r:id="rId5"/>
    <p:sldId id="332" r:id="rId6"/>
    <p:sldId id="333" r:id="rId7"/>
    <p:sldId id="334" r:id="rId8"/>
    <p:sldId id="318" r:id="rId9"/>
    <p:sldId id="319" r:id="rId10"/>
    <p:sldId id="320" r:id="rId11"/>
    <p:sldId id="338" r:id="rId12"/>
    <p:sldId id="345" r:id="rId13"/>
    <p:sldId id="340" r:id="rId14"/>
    <p:sldId id="341" r:id="rId15"/>
    <p:sldId id="342" r:id="rId16"/>
    <p:sldId id="343" r:id="rId17"/>
  </p:sldIdLst>
  <p:sldSz cx="9144000" cy="6858000" type="screen4x3"/>
  <p:notesSz cx="9944100" cy="6805613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6C55"/>
    <a:srgbClr val="D53D20"/>
    <a:srgbClr val="E65834"/>
    <a:srgbClr val="E65A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51279" autoAdjust="0"/>
  </p:normalViewPr>
  <p:slideViewPr>
    <p:cSldViewPr>
      <p:cViewPr varScale="1">
        <p:scale>
          <a:sx n="45" d="100"/>
          <a:sy n="45" d="100"/>
        </p:scale>
        <p:origin x="-262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110" cy="3414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5632689" y="0"/>
            <a:ext cx="4309110" cy="3414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0182C-1FB4-4BAE-A018-538AE18CE457}" type="datetimeFigureOut">
              <a:rPr lang="da-DK" smtClean="0"/>
              <a:t>11-03-2021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3440113" y="850900"/>
            <a:ext cx="3063875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994410" y="3275201"/>
            <a:ext cx="7955280" cy="26797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6464151"/>
            <a:ext cx="4309110" cy="3414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5632689" y="6464151"/>
            <a:ext cx="4309110" cy="3414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F5F29-0B7D-449D-8F6B-65756B12F74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956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 dirty="0"/>
              <a:t>Kære læser</a:t>
            </a:r>
          </a:p>
          <a:p>
            <a:endParaRPr lang="da-DK" b="1" dirty="0"/>
          </a:p>
          <a:p>
            <a:r>
              <a:rPr lang="da-DK" b="1" dirty="0"/>
              <a:t>Dette er et </a:t>
            </a:r>
            <a:r>
              <a:rPr lang="da-DK" b="1" dirty="0" err="1"/>
              <a:t>powerpoint</a:t>
            </a:r>
            <a:r>
              <a:rPr lang="da-DK" b="1" dirty="0"/>
              <a:t>-show, som gennemgår resultaterne for ledere ved OK21. </a:t>
            </a:r>
          </a:p>
          <a:p>
            <a:endParaRPr lang="da-DK" b="1" dirty="0"/>
          </a:p>
          <a:p>
            <a:r>
              <a:rPr lang="da-DK" b="1" dirty="0" err="1"/>
              <a:t>Powerpointshowet</a:t>
            </a:r>
            <a:r>
              <a:rPr lang="da-DK" b="1" dirty="0"/>
              <a:t> blev anvendt ved et webinar om samme emne, som blev afholdt torsdag d. 4. marts, og som kan findes på DS’ hjemmeside:</a:t>
            </a:r>
          </a:p>
          <a:p>
            <a:endParaRPr lang="da-DK" b="1" dirty="0"/>
          </a:p>
          <a:p>
            <a:r>
              <a:rPr lang="da-DK" dirty="0"/>
              <a:t>https://socialraadgiverne.dk/raad-og-vejledning/ok21/bag-om-ok21-vaerktoejer-m-m/materialer-fra-ok21-webinarer-marts-2021/</a:t>
            </a:r>
            <a:endParaRPr lang="da-DK" b="1" dirty="0"/>
          </a:p>
          <a:p>
            <a:endParaRPr lang="da-DK" b="1" dirty="0"/>
          </a:p>
          <a:p>
            <a:r>
              <a:rPr lang="da-DK" dirty="0"/>
              <a:t>På tværs af alle områder</a:t>
            </a:r>
          </a:p>
          <a:p>
            <a:endParaRPr lang="da-DK" dirty="0"/>
          </a:p>
          <a:p>
            <a:r>
              <a:rPr lang="da-DK" dirty="0"/>
              <a:t>Målrettet ledere. </a:t>
            </a:r>
          </a:p>
          <a:p>
            <a:endParaRPr lang="da-DK" dirty="0"/>
          </a:p>
          <a:p>
            <a:r>
              <a:rPr lang="da-DK" dirty="0"/>
              <a:t>Ledere har jeres eget, fordi I ikke har en TR, som informerer jer. </a:t>
            </a:r>
          </a:p>
          <a:p>
            <a:endParaRPr lang="da-DK" dirty="0"/>
          </a:p>
          <a:p>
            <a:r>
              <a:rPr lang="da-DK" dirty="0"/>
              <a:t>Derfor lidt mere direkte information til jer. 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E2991-3BE9-458E-9F41-3B241BFB9D7F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260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1" u="none" dirty="0">
                <a:latin typeface="+mn-lt"/>
              </a:rPr>
              <a:t>Alle løn- og pensionsstigninger er med fuldt gennemslag.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u="none" dirty="0">
                <a:latin typeface="+mn-lt"/>
              </a:rPr>
              <a:t>Så der bliver kun modregnet, hvis det særskilt er aftalt. </a:t>
            </a:r>
            <a:endParaRPr lang="da-DK" b="1" dirty="0"/>
          </a:p>
          <a:p>
            <a:pPr marL="171450" lvl="0" indent="-17145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a-DK" sz="120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Ledergrundløn 42 + 7.393 hæves til 43 + 4.400</a:t>
            </a:r>
          </a:p>
          <a:p>
            <a:pPr marL="171450" lvl="0" indent="-17145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a-DK" sz="120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Ledergrundløn 47 + 3.629 hæves til 47 + 9.700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>
                <a:solidFill>
                  <a:srgbClr val="FF0000"/>
                </a:solidFill>
              </a:rPr>
              <a:t>Vi har altså prioriteret lederne særskilt ved OK21</a:t>
            </a:r>
          </a:p>
          <a:p>
            <a:endParaRPr lang="da-DK" b="1" dirty="0"/>
          </a:p>
          <a:p>
            <a:pPr>
              <a:lnSpc>
                <a:spcPts val="1300"/>
              </a:lnSpc>
            </a:pPr>
            <a:r>
              <a:rPr lang="da-DK" sz="1200" u="sng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Mindre forbedringer på arbejdsmiljø</a:t>
            </a:r>
            <a:endParaRPr lang="da-DK" sz="12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300"/>
              </a:lnSpc>
              <a:buFont typeface="Symbol" panose="05050102010706020507" pitchFamily="18" charset="2"/>
              <a:buChar char=""/>
            </a:pPr>
            <a:r>
              <a:rPr lang="da-DK" sz="12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Der udvikles en uddannelse i psykisk arbejdsmiljø målrettet ledere</a:t>
            </a:r>
          </a:p>
          <a:p>
            <a:pPr marL="342900" lvl="0" indent="-342900">
              <a:lnSpc>
                <a:spcPts val="1300"/>
              </a:lnSpc>
              <a:buFont typeface="Symbol" panose="05050102010706020507" pitchFamily="18" charset="2"/>
              <a:buChar char=""/>
            </a:pPr>
            <a:r>
              <a:rPr lang="da-DK" sz="12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Der udvikles en uddannelse i psykisk arbejdsmiljø, som målrettes TR, leder og arbejdsmiljørepræsentant (TRIO-samarbejdet)</a:t>
            </a:r>
          </a:p>
          <a:p>
            <a:pPr marL="342900" lvl="0" indent="-342900">
              <a:lnSpc>
                <a:spcPts val="1300"/>
              </a:lnSpc>
              <a:buFont typeface="Symbol" panose="05050102010706020507" pitchFamily="18" charset="2"/>
              <a:buChar char=""/>
            </a:pPr>
            <a:r>
              <a:rPr lang="da-DK" sz="12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Ekspertrådgivningen videreføres</a:t>
            </a:r>
          </a:p>
          <a:p>
            <a:endParaRPr lang="da-DK" b="1" dirty="0"/>
          </a:p>
          <a:p>
            <a:pPr>
              <a:lnSpc>
                <a:spcPts val="1300"/>
              </a:lnSpc>
            </a:pPr>
            <a:r>
              <a:rPr lang="da-DK" sz="1200" u="sng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Fælles fokus på fuldtid frem for deltid</a:t>
            </a:r>
            <a:endParaRPr lang="da-DK" sz="12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ts val="1300"/>
              </a:lnSpc>
              <a:buFont typeface="Symbol" panose="05050102010706020507" pitchFamily="18" charset="2"/>
              <a:buNone/>
            </a:pPr>
            <a:r>
              <a:rPr lang="da-DK" sz="12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Fælles indsats om ”Bedre muligheder for fuld tid”. Som led i indsatsen vil parterne kortlægge anvendelsen af fuldtid fordelt på de enkelte regioner. Når resultaterne af analysen foreligger, er parterne enige om politisk dialog om resultaterne.</a:t>
            </a:r>
          </a:p>
          <a:p>
            <a:endParaRPr lang="da-DK" b="1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41D62-A08E-40AA-BFC6-80861E20CA21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374370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De generelle lønstigninger fordeles ud over alle tre år.</a:t>
            </a:r>
          </a:p>
          <a:p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Første generelle lønstigning kommer allerede 1. april i år. </a:t>
            </a:r>
          </a:p>
          <a:p>
            <a:endParaRPr lang="da-DK" dirty="0"/>
          </a:p>
          <a:p>
            <a:r>
              <a:rPr lang="da-DK" dirty="0"/>
              <a:t>Generelle lønstigninger udgøres af de aftalte stigninger og udmøntninger fra reguleringsordningen. Det fordeler sig lidt forskelligt på de tre områder, men de ligger alle tre omkring de 5 %.</a:t>
            </a:r>
          </a:p>
          <a:p>
            <a:endParaRPr lang="da-DK" dirty="0"/>
          </a:p>
          <a:p>
            <a:r>
              <a:rPr lang="da-DK" dirty="0"/>
              <a:t>For en leder med en løn på 35.000 om måneden svarer det til ca. 20.000 kr. om året</a:t>
            </a:r>
          </a:p>
          <a:p>
            <a:r>
              <a:rPr lang="da-DK" dirty="0"/>
              <a:t>For en leder med en løn på 45.000 om måneden svarer det til ca. 27.000 kr. om året.</a:t>
            </a:r>
          </a:p>
          <a:p>
            <a:endParaRPr lang="da-DK" dirty="0"/>
          </a:p>
          <a:p>
            <a:r>
              <a:rPr lang="da-DK" dirty="0"/>
              <a:t>Stigningerne udmøntes over hele perioden og er først fuldt udmøntet ved indgangen til OK24. Stigningerne skal tillægges pensionen. </a:t>
            </a:r>
          </a:p>
          <a:p>
            <a:endParaRPr lang="da-DK" dirty="0"/>
          </a:p>
          <a:p>
            <a:r>
              <a:rPr lang="da-DK" dirty="0"/>
              <a:t>De konkrete løn- og pensionsforbedringer træder i kraft 1. april næste år. </a:t>
            </a:r>
          </a:p>
          <a:p>
            <a:endParaRPr lang="da-DK" dirty="0"/>
          </a:p>
          <a:p>
            <a:r>
              <a:rPr lang="da-DK" dirty="0"/>
              <a:t>Alle forlig har en samlet værdi på 6,75 % - Den udmøntes blot forskelligt fra område til område. 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F5F29-0B7D-449D-8F6B-65756B12F748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278253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da-DK" sz="12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Staten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b="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Projekt om lokal løndannelse: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a-DK" sz="1200" b="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på det statslige område har parterne aftalt at indgå i en dialog om den lokale løndannelse med henblik på at vurdere, om vi kan få den til at fungere endnu bedre i fremtiden.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b="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Forbedringer på TR-aftalen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a-DK" sz="12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Det præciseres i TR-aftalen, at TR og ledelsen skal drøfte reduktion i arbejdsopgaver i forbindelse med valget eller genvalget til TR.</a:t>
            </a:r>
          </a:p>
          <a:p>
            <a:endParaRPr lang="da-DK" sz="1200" dirty="0">
              <a:latin typeface="+mn-lt"/>
            </a:endParaRPr>
          </a:p>
          <a:p>
            <a:r>
              <a:rPr lang="da-DK" sz="1200" b="1" dirty="0">
                <a:latin typeface="+mn-lt"/>
              </a:rPr>
              <a:t>Kommunerne</a:t>
            </a:r>
          </a:p>
          <a:p>
            <a:pPr marL="171450" lvl="0" indent="-171450" algn="l" defTabSz="914400" rtl="0" eaLnBrk="1" latinLnBrk="0" hangingPunct="1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da-DK" sz="1200" b="0" kern="12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Lønforbedringer for de lavest lønnede</a:t>
            </a:r>
          </a:p>
          <a:p>
            <a:pPr marL="628650" lvl="1" indent="-171450" algn="l" defTabSz="914400" rtl="0" eaLnBrk="1" latinLnBrk="0" hangingPunct="1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da-DK" sz="1200" b="0" kern="12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Socialrådgivere på grundløn 31 + 2.000 hæves til grundløn 32 (svarende til 2-3.000 </a:t>
            </a:r>
            <a:r>
              <a:rPr lang="da-DK" sz="1200" b="0" kern="1200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kr</a:t>
            </a:r>
            <a:r>
              <a:rPr lang="da-DK" sz="1200" b="0" kern="12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i nutidspenge)</a:t>
            </a:r>
          </a:p>
          <a:p>
            <a:pPr marL="171450" marR="0" lvl="0" indent="-171450" algn="l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200" b="0" kern="12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Lønforbedringer for </a:t>
            </a:r>
            <a:r>
              <a:rPr lang="da-DK" sz="1200" b="0" kern="1200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speciallisterne</a:t>
            </a:r>
            <a:endParaRPr lang="da-DK" sz="1200" b="0" kern="1200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 algn="l" defTabSz="914400" rtl="0" eaLnBrk="1" latinLnBrk="0" hangingPunct="1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da-DK" sz="1200" b="0" kern="12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Socialrådgivere på grundløn 41 + 3.900 hæves med 2.000 kr. årligt til grundløn 41 + 5.900 (ca. 3.000 kr. i nutidspenge)</a:t>
            </a:r>
          </a:p>
          <a:p>
            <a:pPr marL="628650" lvl="1" indent="-171450" algn="l" defTabSz="914400" rtl="0" eaLnBrk="1" latinLnBrk="0" hangingPunct="1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da-DK" sz="1200" b="0" kern="12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Socialrådgivere på grundløn 46 + 12.700 hæves med 2.000 kr. årligt til grundløn 46 + 14.700 (ca. 3.000 kr. i nutidspenge)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200" b="0" kern="1200" dirty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Pensionsforbedringer for basisgrupperne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200" b="0" kern="1200" dirty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Basisgrupperne hæves med 0,3 % (bortset fra </a:t>
            </a:r>
            <a:r>
              <a:rPr lang="da-DK" sz="1200" b="0" kern="1200" dirty="0" err="1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grl</a:t>
            </a:r>
            <a:r>
              <a:rPr lang="da-DK" sz="1200" b="0" kern="1200" dirty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. 46, som hæves 0,25)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2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Dialog om lønnen for kandidater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2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Parterne er enige om at drøfte lønnen for socialrådgivere i basisstillinger med en kandidat i socialt arbejde (Cand. Soc.) i overenskomstperioden.</a:t>
            </a:r>
          </a:p>
          <a:p>
            <a:endParaRPr lang="da-DK" sz="1200" dirty="0">
              <a:latin typeface="+mn-lt"/>
            </a:endParaRPr>
          </a:p>
          <a:p>
            <a:r>
              <a:rPr lang="da-DK" sz="1200" b="1" dirty="0">
                <a:latin typeface="+mn-lt"/>
              </a:rPr>
              <a:t>Regionerne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200" b="0" kern="12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Lønforbedringer for specialisterne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2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Grundløn 41 + 3.360 hæves til 41 + 4.000  (svarer til ca. 700 kr. om året)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200" b="0" kern="1200" dirty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Pensionsforbedringer for basisgrupperne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a-DK" sz="1200" b="0" dirty="0">
                <a:latin typeface="+mn-lt"/>
              </a:rPr>
              <a:t>Basisgrupperne hæves med 0,3 % (bortset fra </a:t>
            </a:r>
            <a:r>
              <a:rPr lang="da-DK" sz="1200" b="0" dirty="0" err="1">
                <a:latin typeface="+mn-lt"/>
              </a:rPr>
              <a:t>grl</a:t>
            </a:r>
            <a:r>
              <a:rPr lang="da-DK" sz="1200" b="0" dirty="0">
                <a:latin typeface="+mn-lt"/>
              </a:rPr>
              <a:t>. 46, som hæves 0,25)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200" b="0" kern="12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Pension til kandidater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200" b="0" dirty="0">
                <a:latin typeface="+mn-lt"/>
              </a:rPr>
              <a:t>Kandidater hæves til 18,58 fordi det er det, andre kandidater har.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F5F29-0B7D-449D-8F6B-65756B12F748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64106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dirty="0">
                <a:latin typeface="+mn-lt"/>
              </a:rPr>
              <a:t>Vi brugte lang tid i KL på at tale om lederes deltagelse i (bag)vagt.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a-DK" sz="1200" dirty="0">
                <a:latin typeface="+mn-lt"/>
              </a:rPr>
              <a:t>De ville simpelthen ikke gå med til at skrive noget i overenskomsten, men vi har fået sat fokus på problemstillingen.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da-DK" sz="1200" dirty="0"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dirty="0">
                <a:latin typeface="+mn-lt"/>
              </a:rPr>
              <a:t>Vi ville gerne have haft organisationsmidler på det statslige område også.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sz="1200" dirty="0"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dirty="0">
                <a:latin typeface="+mn-lt"/>
              </a:rPr>
              <a:t>Vi ville gerne have haft en endnu mere ambitiøs arbejdsmiljødagsorden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sz="1200" dirty="0">
              <a:latin typeface="+mn-lt"/>
            </a:endParaRP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da-DK" sz="12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Vi ville gerne have styrket den lokale løndannelse. </a:t>
            </a:r>
          </a:p>
          <a:p>
            <a:pPr marL="628650" lvl="1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da-DK" sz="12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 kommunerne og regionerne, ville vi gerne have haft arbejdsgiverne til at indgå i en forpligtende dialog – ligesom vi har aftalt med staten</a:t>
            </a:r>
          </a:p>
          <a:p>
            <a:pPr marL="0" indent="0">
              <a:lnSpc>
                <a:spcPts val="1300"/>
              </a:lnSpc>
              <a:buFont typeface="Arial" panose="020B0604020202020204" pitchFamily="34" charset="0"/>
              <a:buNone/>
            </a:pPr>
            <a:endParaRPr lang="da-DK" sz="12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da-DK" sz="12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Afslutningsvis skal det nævnes, at resultaterne er opnået uden indrømmelser til arbejdsgiverne.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E2991-3BE9-458E-9F41-3B241BFB9D7F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6829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300"/>
              </a:lnSpc>
            </a:pPr>
            <a:r>
              <a:rPr lang="da-DK" sz="12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De samlede forlig lever op til DS vigtigste målsætninger ved OK21 ved at: </a:t>
            </a:r>
          </a:p>
          <a:p>
            <a:pPr marL="342900" lvl="0" indent="-342900">
              <a:lnSpc>
                <a:spcPts val="1300"/>
              </a:lnSpc>
              <a:buFont typeface="Symbol" panose="05050102010706020507" pitchFamily="18" charset="2"/>
              <a:buChar char=""/>
            </a:pPr>
            <a:r>
              <a:rPr lang="da-DK" sz="12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sikre reallønnen for alle socialrådgivere gennem generelle lønstigninger, </a:t>
            </a:r>
          </a:p>
          <a:p>
            <a:pPr marL="342900" lvl="0" indent="-342900">
              <a:lnSpc>
                <a:spcPts val="1300"/>
              </a:lnSpc>
              <a:buFont typeface="Symbol" panose="05050102010706020507" pitchFamily="18" charset="2"/>
              <a:buChar char=""/>
            </a:pPr>
            <a:r>
              <a:rPr lang="da-DK" sz="12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iværksætte mindre forbedringer af arbejdsmiljøindsatsen</a:t>
            </a:r>
          </a:p>
          <a:p>
            <a:pPr marL="342900" lvl="0" indent="-342900">
              <a:lnSpc>
                <a:spcPts val="1300"/>
              </a:lnSpc>
              <a:buFont typeface="Symbol" panose="05050102010706020507" pitchFamily="18" charset="2"/>
              <a:buChar char=""/>
            </a:pPr>
            <a:r>
              <a:rPr lang="da-DK" sz="12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bidrage til at løfte ligelønsdagsordenen, så det kønsbetingede lønefterslæb, der rammer socialrådgiverne og andre kvindefag med mellemlange uddannelser, mindskes. </a:t>
            </a:r>
          </a:p>
          <a:p>
            <a:pPr>
              <a:lnSpc>
                <a:spcPts val="1300"/>
              </a:lnSpc>
            </a:pPr>
            <a:r>
              <a:rPr lang="da-DK" sz="12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ts val="1300"/>
              </a:lnSpc>
            </a:pPr>
            <a:r>
              <a:rPr lang="da-DK" sz="12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Det er derudover væsentligt, at reguleringsordningen fortsætter. Det indebærer, at hvis lønudviklingen på det private arbejdsmarked tager fart i løbet af perioden, vil lønnen for de offentligt ansatte socialrådgivere følge med. </a:t>
            </a:r>
          </a:p>
          <a:p>
            <a:pPr>
              <a:lnSpc>
                <a:spcPts val="1300"/>
              </a:lnSpc>
            </a:pPr>
            <a:r>
              <a:rPr lang="da-DK" sz="12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ts val="1300"/>
              </a:lnSpc>
            </a:pPr>
            <a:r>
              <a:rPr lang="da-DK" sz="12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Forligene indeholder desuden nogle positive elementer såsom forbedringen for sorgorlov, forbedringer i kompetencefonden og fortsættelse af tryghedspuljen  i kommunerne/etablering af tryghedspuljen i regionerne.</a:t>
            </a:r>
          </a:p>
          <a:p>
            <a:pPr>
              <a:lnSpc>
                <a:spcPts val="1300"/>
              </a:lnSpc>
            </a:pPr>
            <a:r>
              <a:rPr lang="da-DK" sz="12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ts val="1300"/>
              </a:lnSpc>
            </a:pPr>
            <a:r>
              <a:rPr lang="da-DK" sz="12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På det statslige område har vi fået et vigtigt gennembrud på seniordagene og en fin lille tilføjelse om drøftelsen af tid til TR-hvervet.</a:t>
            </a:r>
          </a:p>
          <a:p>
            <a:pPr>
              <a:lnSpc>
                <a:spcPts val="1300"/>
              </a:lnSpc>
            </a:pPr>
            <a:endParaRPr lang="da-DK" sz="12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300"/>
              </a:lnSpc>
            </a:pPr>
            <a:r>
              <a:rPr lang="da-DK" sz="12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På det regionale område har vi fået nogle gode pensionsstigninger til basis og lønstigninger til lederne</a:t>
            </a:r>
          </a:p>
          <a:p>
            <a:pPr>
              <a:lnSpc>
                <a:spcPts val="1300"/>
              </a:lnSpc>
            </a:pPr>
            <a:endParaRPr lang="da-DK" sz="12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300"/>
              </a:lnSpc>
            </a:pPr>
            <a:r>
              <a:rPr lang="da-DK" sz="12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Det samme på det kommunale område, hvor vi ovenikøbet er lykkedes med at hæve laveste grundløn til grundløn 32. </a:t>
            </a:r>
          </a:p>
          <a:p>
            <a:pPr>
              <a:lnSpc>
                <a:spcPts val="1300"/>
              </a:lnSpc>
            </a:pPr>
            <a:r>
              <a:rPr lang="da-DK" sz="12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ts val="1300"/>
              </a:lnSpc>
            </a:pPr>
            <a:r>
              <a:rPr lang="da-DK" sz="12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HB bemærker med en vis ærgrelse, at det ikke er lykkedes at opnå resultater om lokal løndannelse, samt at DS gerne havde set en endnu mere ambitiøs arbejdsmiljøprofil på forliget. </a:t>
            </a:r>
          </a:p>
          <a:p>
            <a:pPr>
              <a:lnSpc>
                <a:spcPts val="1300"/>
              </a:lnSpc>
            </a:pPr>
            <a:r>
              <a:rPr lang="da-DK" sz="12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ts val="1300"/>
              </a:lnSpc>
            </a:pPr>
            <a:r>
              <a:rPr lang="da-DK" sz="12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Afslutnings skal det nævnes, at resultaterne er opnået uden indrømmelser til arbejdsgiverne.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E2991-3BE9-458E-9F41-3B241BFB9D7F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14877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 dirty="0"/>
              <a:t>Urafstemning</a:t>
            </a:r>
          </a:p>
          <a:p>
            <a:pPr marL="171450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da-DK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Offentlige OK-forlig godkendes ved urafstemning</a:t>
            </a:r>
          </a:p>
          <a:p>
            <a:pPr marL="171450" indent="-171450" algn="l" defTabSz="914400" rtl="0" eaLnBrk="1" latinLnBrk="0" hangingPunct="1">
              <a:buFont typeface="Arial" panose="020B0604020202020204" pitchFamily="34" charset="0"/>
              <a:buChar char="•"/>
            </a:pPr>
            <a:endParaRPr lang="da-DK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HB anbefaler et ja, men uanset hvad man har tænkt sig at stemme, er det vigtigt at stemme.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a-DK" b="1" dirty="0"/>
              <a:t>Der stemmes digitalt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b="0" dirty="0"/>
              <a:t>Husk at tjekke, om dine oplysninger er korrekte – mailen er vigtig.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b="0" dirty="0"/>
              <a:t>Hvis ikke du har mail, kan du stemme på hjemmesiden via </a:t>
            </a:r>
            <a:r>
              <a:rPr lang="da-DK" b="0" dirty="0" err="1"/>
              <a:t>NemId</a:t>
            </a:r>
            <a:r>
              <a:rPr lang="da-DK" b="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b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1FE762-C42C-47F8-A60C-27A09DF3A7CA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224003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Ikke chat men håndsoprækning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0964E-7B53-43FB-B7F7-E64712CE037F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5450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 dirty="0"/>
              <a:t>Vores erfaring er, at virtuelle møder bliver bedst når: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b="0" dirty="0"/>
              <a:t>Lyden er slået fra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b="0" dirty="0"/>
              <a:t>Videoen er slået til – man kan slå den fra, hvis der er problemer med lyd eller billede.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b="0" dirty="0"/>
              <a:t>Alle skriver deres rigtige navn.</a:t>
            </a:r>
          </a:p>
          <a:p>
            <a:endParaRPr lang="da-DK" b="0" dirty="0"/>
          </a:p>
          <a:p>
            <a:r>
              <a:rPr lang="da-DK" b="1" dirty="0"/>
              <a:t>Derudover har vi slået chatten fra. </a:t>
            </a:r>
          </a:p>
          <a:p>
            <a:r>
              <a:rPr lang="da-DK" b="0" dirty="0"/>
              <a:t>Det har vi, fordi vi har oplevet, at der i chatten kan opstå en parallel diskussion, og at det giver et bedre og mere fokuseret møderum, når chatten er deaktiveret. </a:t>
            </a:r>
          </a:p>
          <a:p>
            <a:endParaRPr lang="da-DK" b="0" dirty="0"/>
          </a:p>
          <a:p>
            <a:r>
              <a:rPr lang="da-DK" b="0" dirty="0"/>
              <a:t>Men husk, at der vil være masser af muligheder for at stille spørgsmål til sidst. </a:t>
            </a:r>
          </a:p>
          <a:p>
            <a:endParaRPr lang="da-DK" b="0" dirty="0"/>
          </a:p>
          <a:p>
            <a:r>
              <a:rPr lang="da-DK" b="0" dirty="0"/>
              <a:t>Det gør man ved at række hånden op. </a:t>
            </a:r>
          </a:p>
          <a:p>
            <a:endParaRPr lang="da-DK" b="0" dirty="0"/>
          </a:p>
          <a:p>
            <a:r>
              <a:rPr lang="da-DK" b="0" dirty="0"/>
              <a:t>Man kan også komme med reaktioner undervejs, det kan give lidt liv til webinaret. </a:t>
            </a:r>
          </a:p>
          <a:p>
            <a:endParaRPr lang="da-DK" b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E2991-3BE9-458E-9F41-3B241BFB9D7F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5384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F5F29-0B7D-449D-8F6B-65756B12F748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7613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E2991-3BE9-458E-9F41-3B241BFB9D7F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9553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Det, I ser her, er et billede af mig, der skriver det kommunale forlig under, efter 21 timers hårde forhandlinger.</a:t>
            </a:r>
          </a:p>
          <a:p>
            <a:endParaRPr lang="da-DK" dirty="0"/>
          </a:p>
          <a:p>
            <a:r>
              <a:rPr lang="da-DK" dirty="0"/>
              <a:t>I de næste ca. 30 min vil jeg fortælle om, hvad der står i det, statslige, kommunale og regionale forlig ved OK21.</a:t>
            </a:r>
          </a:p>
          <a:p>
            <a:endParaRPr lang="da-DK" dirty="0"/>
          </a:p>
          <a:p>
            <a:r>
              <a:rPr lang="da-DK" dirty="0"/>
              <a:t>For en god ordens skyld så består hver af de tre forlig af flere aftaler: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/>
              <a:t>Den aftale, som vi i Forhandlingsfællesskabet eller CFU har forhandlet hjem på alles vegne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/>
              <a:t>De(n) aftale(r), vi selv har forhandlet hjem med arbejdsgiver (staten, KL, Danske Regioner).</a:t>
            </a:r>
          </a:p>
          <a:p>
            <a:endParaRPr lang="da-DK" dirty="0"/>
          </a:p>
          <a:p>
            <a:r>
              <a:rPr lang="da-DK" dirty="0"/>
              <a:t>I dags skal vi igennem alle tre områder, så det er et stort stofområde. </a:t>
            </a:r>
          </a:p>
          <a:p>
            <a:endParaRPr lang="da-DK" dirty="0"/>
          </a:p>
          <a:p>
            <a:r>
              <a:rPr lang="da-DK" dirty="0"/>
              <a:t>Derfor vil jeg koncentrere mig om det, der er mest relevant for ledere, i forbindelse med jeres ansættelsesforhold, </a:t>
            </a:r>
          </a:p>
          <a:p>
            <a:endParaRPr lang="da-DK" dirty="0"/>
          </a:p>
          <a:p>
            <a:r>
              <a:rPr lang="da-DK" dirty="0"/>
              <a:t>Jeg vil kun kort opsummere, hvad der gælder for basismedarbejdere, fordi det tager for lang tid, hvis vi skal nå alt grundigt igennem. </a:t>
            </a:r>
          </a:p>
          <a:p>
            <a:endParaRPr lang="da-DK" dirty="0"/>
          </a:p>
          <a:p>
            <a:r>
              <a:rPr lang="da-DK" dirty="0"/>
              <a:t>Hvis I har spørgsmål, som ikke bliver besvaret i dag, kan I altid finde forligene i deres helhed på vores hjemmeside, ligesom I er velkomne til at sende en mail til jeres konsulent.</a:t>
            </a:r>
          </a:p>
          <a:p>
            <a:endParaRPr lang="da-DK" dirty="0"/>
          </a:p>
          <a:p>
            <a:r>
              <a:rPr lang="da-DK" b="1" dirty="0"/>
              <a:t>Overordnet rækkefølge:</a:t>
            </a:r>
          </a:p>
          <a:p>
            <a:pPr marL="228600" indent="-228600">
              <a:buFont typeface="+mj-lt"/>
              <a:buAutoNum type="arabicPeriod"/>
            </a:pPr>
            <a:r>
              <a:rPr lang="da-DK" dirty="0"/>
              <a:t>Det som er fælles for ledere på alle tre områder</a:t>
            </a:r>
          </a:p>
          <a:p>
            <a:pPr marL="228600" indent="-228600">
              <a:buFont typeface="+mj-lt"/>
              <a:buAutoNum type="arabicPeriod"/>
            </a:pPr>
            <a:r>
              <a:rPr lang="da-DK" dirty="0"/>
              <a:t>Derefter det som gælder for ledere på de enkelte områder</a:t>
            </a:r>
          </a:p>
          <a:p>
            <a:pPr marL="228600" indent="-228600">
              <a:buFont typeface="+mj-lt"/>
              <a:buAutoNum type="arabicPeriod"/>
            </a:pPr>
            <a:r>
              <a:rPr lang="da-DK" dirty="0"/>
              <a:t>Dernæst overordnet gennemgang af, hvad der gælder for basis</a:t>
            </a:r>
          </a:p>
          <a:p>
            <a:pPr marL="228600" indent="-228600">
              <a:buFont typeface="+mj-lt"/>
              <a:buAutoNum type="arabicPeriod"/>
            </a:pPr>
            <a:r>
              <a:rPr lang="da-DK" dirty="0"/>
              <a:t>Til sidst kort om urafstemningen</a:t>
            </a:r>
          </a:p>
          <a:p>
            <a:pPr marL="228600" indent="-228600">
              <a:buFont typeface="+mj-lt"/>
              <a:buAutoNum type="arabicPeriod"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E2991-3BE9-458E-9F41-3B241BFB9D7F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8237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2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Alle overenskomster er på plads nu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2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 har fået en tilfredsstillende aftale, som er stærkt præget af Corona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a-DK" sz="12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2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Grove træk: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a-DK" sz="1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Private lønudvikling afgørende for den offentlige lønudvikling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da-DK" sz="1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Usikker økonomiske udsigter</a:t>
            </a:r>
            <a:endParaRPr lang="da-DK" sz="1200" b="1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da-DK" sz="1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Digitale forhandlinger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da-DK" sz="1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a-DK" sz="1200" b="1" dirty="0">
                <a:latin typeface="+mn-lt"/>
              </a:rPr>
              <a:t>Overordnet har vi fået hvad vi kom efter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dirty="0">
                <a:latin typeface="+mn-lt"/>
              </a:rPr>
              <a:t>Ikke alt hvad vi kunne ønske 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dirty="0">
                <a:latin typeface="+mn-lt"/>
              </a:rPr>
              <a:t>Men nogle vigtige og gode resultater</a:t>
            </a:r>
          </a:p>
          <a:p>
            <a:endParaRPr lang="da-DK" sz="1200" dirty="0">
              <a:latin typeface="+mn-lt"/>
            </a:endParaRPr>
          </a:p>
          <a:p>
            <a:r>
              <a:rPr lang="da-DK" sz="1200" dirty="0">
                <a:latin typeface="+mn-lt"/>
              </a:rPr>
              <a:t>HB har gennemgået det med en tættekam og anbefaler ja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0964E-7B53-43FB-B7F7-E64712CE037F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924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HB vurderer, at forligene er tilfredsstillende og fremhæver følgende elementer, som gælder ledere på alle områder</a:t>
            </a:r>
          </a:p>
          <a:p>
            <a:endParaRPr lang="da-DK" sz="1200" b="1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300"/>
              </a:lnSpc>
            </a:pPr>
            <a:r>
              <a:rPr lang="da-DK" sz="1200" u="sng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1. Reallønnen er sikret</a:t>
            </a:r>
            <a:endParaRPr lang="da-DK" sz="12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da-DK" sz="12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Alle socialrådgiveres løn stiger så meget, at reallønnen er sikret – og at der efter alt at dømme også er egentlige forbedringer af socialrådgivernes købekraft over de næste tre år.</a:t>
            </a: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da-DK" sz="12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Lønstigningerne udmøntes som generelle stigninger, der kommer alle socialrådgivere til gode, og fordeles over hele overenskomstperioden. </a:t>
            </a:r>
          </a:p>
          <a:p>
            <a:endParaRPr lang="da-DK" sz="1200" b="1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300"/>
              </a:lnSpc>
            </a:pPr>
            <a:r>
              <a:rPr lang="da-DK" sz="1200" u="sng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2. Reguleringsordningen</a:t>
            </a:r>
            <a:endParaRPr lang="da-DK" sz="12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da-DK" sz="12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Reguleringsordningen er videreført. Det betyder en parallel lønudvikling med det private arbejdsmarked.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b="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(fortæl evt. mere om reguleringsordningen)</a:t>
            </a:r>
          </a:p>
          <a:p>
            <a:endParaRPr lang="da-DK" sz="1200" b="1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300"/>
              </a:lnSpc>
            </a:pPr>
            <a:r>
              <a:rPr lang="da-DK" sz="1200" u="sng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3. Ligelønspulje</a:t>
            </a:r>
            <a:endParaRPr lang="da-DK" sz="12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da-DK" sz="12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På det kommunale og regionale område har parterne afsat særskilte midler til at gøre op med ligelønsproblematikken fagene imellem og anerkender dermed problematikken. Socialrådgiverne får også del i midlerne, som skal bruge til at mindske lønefterslæbet for de kvindedominerede fag.</a:t>
            </a:r>
          </a:p>
          <a:p>
            <a:pPr>
              <a:lnSpc>
                <a:spcPts val="1300"/>
              </a:lnSpc>
            </a:pPr>
            <a:r>
              <a:rPr lang="da-DK" sz="12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ts val="1300"/>
              </a:lnSpc>
            </a:pPr>
            <a:r>
              <a:rPr lang="da-DK" sz="1200" u="sng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4. Gennembrud på seniorområdet i staten</a:t>
            </a: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da-DK" sz="1200" u="none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På det statslige område har vi opnået et gennembrud, så vi nu har fået to seniordage, hvor vi før ikke har haft nogen. </a:t>
            </a: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da-DK" sz="12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Formelt er det en rettighed til seniorbonus på 0,8 % af lønnen, som kan veksles til to seniordage årligt. </a:t>
            </a:r>
          </a:p>
          <a:p>
            <a:pPr>
              <a:lnSpc>
                <a:spcPts val="1300"/>
              </a:lnSpc>
            </a:pPr>
            <a:endParaRPr lang="da-DK" sz="12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300"/>
              </a:lnSpc>
            </a:pPr>
            <a:r>
              <a:rPr lang="da-DK" sz="1200" u="sng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5. Kompetencefonden fortsætter på alle tre områder. </a:t>
            </a: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da-DK" sz="1200" b="0" u="none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På det regionale og kommunale område hæves grænsen for tilskud til 30.000 </a:t>
            </a:r>
          </a:p>
          <a:p>
            <a:pPr marL="628650" lvl="1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da-DK" sz="1200" b="0" u="none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som en forsøgsordning åbnes der op for tilskud til masteruddannelser på 50.000</a:t>
            </a:r>
          </a:p>
          <a:p>
            <a:pPr marL="628650" marR="0" lvl="1" indent="-171450" algn="l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2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Fonden tilføres yderligere midler</a:t>
            </a:r>
          </a:p>
          <a:p>
            <a:pPr>
              <a:lnSpc>
                <a:spcPts val="1300"/>
              </a:lnSpc>
            </a:pPr>
            <a:endParaRPr lang="da-DK" sz="1200" u="sng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300"/>
              </a:lnSpc>
            </a:pPr>
            <a:r>
              <a:rPr lang="da-DK" sz="1200" u="sng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6. Sorgorlov</a:t>
            </a: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da-DK" sz="1200" u="none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Der er nu ret til 26 uger betalt sorgorlov, hvis man mister et barn eller bortadopterer.</a:t>
            </a:r>
          </a:p>
          <a:p>
            <a:pPr>
              <a:lnSpc>
                <a:spcPts val="1300"/>
              </a:lnSpc>
            </a:pPr>
            <a:endParaRPr lang="da-DK" sz="12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E2991-3BE9-458E-9F41-3B241BFB9D7F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25978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 dirty="0"/>
              <a:t>Det </a:t>
            </a:r>
            <a:r>
              <a:rPr lang="da-DK" sz="1200" b="1" dirty="0">
                <a:latin typeface="+mn-lt"/>
              </a:rPr>
              <a:t>statslige forlig</a:t>
            </a:r>
          </a:p>
          <a:p>
            <a:endParaRPr lang="da-DK" sz="1200" dirty="0">
              <a:latin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a-DK" sz="1200" b="1" u="none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Særligt for chefer i Kriminalforsorgen</a:t>
            </a:r>
          </a:p>
          <a:p>
            <a:r>
              <a:rPr lang="da-DK" sz="12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En række chefer i Kriminalforsorgen løftes til lønramme 37 og flyttes over i rammeaftalen om chefer i staten. Det gælder for fire stillinger på vores område.</a:t>
            </a:r>
          </a:p>
          <a:p>
            <a:endParaRPr lang="da-DK" sz="1200" b="1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a-DK" sz="12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Ny arbejdstidsaftale for undervisere</a:t>
            </a:r>
            <a:endParaRPr lang="da-DK" sz="12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a-DK" sz="12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Vores undervisere på </a:t>
            </a:r>
            <a:r>
              <a:rPr lang="da-DK" sz="12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sosu</a:t>
            </a:r>
            <a:r>
              <a:rPr lang="da-DK" sz="12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-skolerne har fået en arbejdstidsaftale med fokus på at forbedre vilkårene for læreres arbejde. Aftalen afløser Lov 409 fra konflikten i 2013.</a:t>
            </a:r>
          </a:p>
          <a:p>
            <a:endParaRPr lang="da-DK" sz="12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defTabSz="914400" rtl="0" eaLnBrk="1" latinLnBrk="0" hangingPunct="1">
              <a:lnSpc>
                <a:spcPts val="1300"/>
              </a:lnSpc>
            </a:pPr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Psykisk arbejdsmiljø</a:t>
            </a:r>
          </a:p>
          <a:p>
            <a:pPr marL="0" algn="l" defTabSz="914400" rtl="0" eaLnBrk="1" latinLnBrk="0" hangingPunct="1">
              <a:lnSpc>
                <a:spcPts val="1300"/>
              </a:lnSpc>
            </a:pPr>
            <a:r>
              <a:rPr lang="da-DK" sz="1200" b="0" kern="12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Den frivillige lederuddannelse i psykisk arbejdsmiljø fortsætter. </a:t>
            </a:r>
          </a:p>
          <a:p>
            <a:endParaRPr lang="da-DK" sz="1200" dirty="0">
              <a:solidFill>
                <a:srgbClr val="FF0000"/>
              </a:solidFill>
              <a:latin typeface="+mn-lt"/>
            </a:endParaRPr>
          </a:p>
          <a:p>
            <a:r>
              <a:rPr lang="da-DK" sz="1200" b="1" dirty="0">
                <a:solidFill>
                  <a:srgbClr val="FF0000"/>
                </a:solidFill>
                <a:latin typeface="+mn-lt"/>
              </a:rPr>
              <a:t>Ingen organisationsmidler afsat</a:t>
            </a:r>
          </a:p>
          <a:p>
            <a:pPr>
              <a:lnSpc>
                <a:spcPts val="1300"/>
              </a:lnSpc>
            </a:pPr>
            <a:r>
              <a:rPr lang="da-DK" sz="12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Der blev desværre ikke afsat midler til de enkelte organisationers egne forhandlinger.</a:t>
            </a:r>
            <a:endParaRPr lang="da-DK" sz="1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41D62-A08E-40AA-BFC6-80861E20CA21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879583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1" u="none" dirty="0">
                <a:latin typeface="+mn-lt"/>
              </a:rPr>
              <a:t>Alle løn- og pensionsstigninger er med fuldt gennemslag.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u="none" dirty="0">
                <a:latin typeface="+mn-lt"/>
              </a:rPr>
              <a:t>Så der bliver kun modregnet, hvis det særskilt er aftalt. </a:t>
            </a:r>
          </a:p>
          <a:p>
            <a:pPr marL="171450" lvl="0" indent="-171450" algn="l" defTabSz="914400" rtl="0" eaLnBrk="1" latinLnBrk="0" hangingPunct="1">
              <a:lnSpc>
                <a:spcPts val="1300"/>
              </a:lnSpc>
              <a:buFont typeface="Arial" panose="020B0604020202020204" pitchFamily="34" charset="0"/>
              <a:buChar char="•"/>
            </a:pPr>
            <a:endParaRPr lang="da-DK" sz="1200" u="non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lvl="0" indent="-171450" algn="l" defTabSz="914400" rtl="0" eaLnBrk="1" latinLnBrk="0" hangingPunct="1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da-DK" sz="120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Ledere på grundløn 43 hæves med 4.400 kr. årligt til grundløn 43 + 4.400 (ca. 6.000 kr. i nutidspenge)</a:t>
            </a:r>
          </a:p>
          <a:p>
            <a:pPr marL="171450" lvl="0" indent="-171450" algn="l" defTabSz="914400" rtl="0" eaLnBrk="1" latinLnBrk="0" hangingPunct="1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da-DK" sz="120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Ledere på grundløn 47 + 7.700 hæves med 2.000 kr. årligt til grundløn 47 + 9.700 (ca. 3.000 kr. i nutidspenge)</a:t>
            </a:r>
          </a:p>
          <a:p>
            <a:pPr marL="171450" lvl="0" indent="-171450" algn="l" defTabSz="914400" rtl="0" eaLnBrk="1" latinLnBrk="0" hangingPunct="1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da-DK" sz="120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Pensionen for en lille gruppe ledere på forsorgshjem hæves med 0,37 %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FF0000"/>
                </a:solidFill>
              </a:rPr>
              <a:t>Vi har altså prioriteret lederne særskilt ved OK21</a:t>
            </a:r>
          </a:p>
          <a:p>
            <a:endParaRPr lang="da-DK" sz="1200" u="non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ts val="1300"/>
              </a:lnSpc>
            </a:pPr>
            <a:r>
              <a:rPr lang="da-DK" sz="1200" u="sng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Mindre forbedringer på arbejdsmiljø</a:t>
            </a:r>
            <a:endParaRPr lang="da-DK" sz="12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300"/>
              </a:lnSpc>
              <a:buFont typeface="Symbol" panose="05050102010706020507" pitchFamily="18" charset="2"/>
              <a:buChar char=""/>
            </a:pPr>
            <a:r>
              <a:rPr lang="da-DK" sz="12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Der udvikles en uddannelse i psykisk arbejdsmiljø målrettet ledere</a:t>
            </a:r>
          </a:p>
          <a:p>
            <a:pPr marL="342900" lvl="0" indent="-342900">
              <a:lnSpc>
                <a:spcPts val="1300"/>
              </a:lnSpc>
              <a:buFont typeface="Symbol" panose="05050102010706020507" pitchFamily="18" charset="2"/>
              <a:buChar char=""/>
            </a:pPr>
            <a:r>
              <a:rPr lang="da-DK" sz="12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Der udvikles en uddannelse i psykisk arbejdsmiljø, som målrettes TR, leder og arbejdsmiljørepræsentant (TRIO-samarbejdet)</a:t>
            </a:r>
          </a:p>
          <a:p>
            <a:pPr marL="342900" lvl="0" indent="-342900">
              <a:lnSpc>
                <a:spcPts val="1300"/>
              </a:lnSpc>
              <a:buFont typeface="Symbol" panose="05050102010706020507" pitchFamily="18" charset="2"/>
              <a:buChar char=""/>
            </a:pPr>
            <a:r>
              <a:rPr lang="da-DK" sz="12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SPARK videreføres</a:t>
            </a:r>
          </a:p>
          <a:p>
            <a:pPr marL="342900" lvl="0" indent="-342900">
              <a:lnSpc>
                <a:spcPts val="1300"/>
              </a:lnSpc>
              <a:buFont typeface="Symbol" panose="05050102010706020507" pitchFamily="18" charset="2"/>
              <a:buChar char=""/>
            </a:pPr>
            <a:r>
              <a:rPr lang="da-DK" sz="12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Dialog om arbejdsmiljø blandt de centrale parter (KL og Forhandlingsfællesskabet.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41D62-A08E-40AA-BFC6-80861E20CA21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0496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xmlns="" id="{6D3CC947-25BE-47AC-98C8-DA9E0FA641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492896"/>
            <a:ext cx="3010754" cy="13681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22400" y="1123200"/>
            <a:ext cx="7850187" cy="43632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xmlns="" id="{274C7C57-BD78-48EC-9CF1-08A31A64E4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642630"/>
            <a:ext cx="1497059" cy="68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786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0"/>
          </p:nvPr>
        </p:nvSpPr>
        <p:spPr>
          <a:xfrm>
            <a:off x="1143000" y="1828800"/>
            <a:ext cx="7086600" cy="38100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667654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.pd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59216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2920" y="1124745"/>
            <a:ext cx="7869560" cy="451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cxnSp>
        <p:nvCxnSpPr>
          <p:cNvPr id="6" name="Lige forbindelse 5"/>
          <p:cNvCxnSpPr/>
          <p:nvPr userDrawn="1"/>
        </p:nvCxnSpPr>
        <p:spPr>
          <a:xfrm rot="16200000" flipH="1">
            <a:off x="-2169716" y="2858690"/>
            <a:ext cx="5712620" cy="4"/>
          </a:xfrm>
          <a:prstGeom prst="line">
            <a:avLst/>
          </a:prstGeom>
          <a:ln w="228600" cap="flat" cmpd="sng" algn="ctr">
            <a:solidFill>
              <a:srgbClr val="E76C5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Billede 6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508000" y="5892800"/>
            <a:ext cx="21590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497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60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xmlns="" id="{24302798-EFF3-47BF-A72D-7A97F4311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Regionerne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7BF8B481-C9FD-43DA-BA28-9EBEB9AD2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25460"/>
            <a:ext cx="1980119" cy="198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Anders Kühnau | Socialdemokratisk regionsrådsformand i Region Midtjylland">
            <a:extLst>
              <a:ext uri="{FF2B5EF4-FFF2-40B4-BE49-F238E27FC236}">
                <a16:creationId xmlns:a16="http://schemas.microsoft.com/office/drawing/2014/main" xmlns="" id="{C6FCD22B-06B9-478F-990E-3253F4248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6950"/>
            <a:ext cx="2952328" cy="179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xmlns="" id="{7EFFFF9E-7FAA-419D-BB38-D370BF54D950}"/>
              </a:ext>
            </a:extLst>
          </p:cNvPr>
          <p:cNvSpPr txBox="1"/>
          <p:nvPr/>
        </p:nvSpPr>
        <p:spPr>
          <a:xfrm>
            <a:off x="1267080" y="3071304"/>
            <a:ext cx="3304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Anders </a:t>
            </a:r>
            <a:r>
              <a:rPr lang="da-DK" dirty="0" err="1"/>
              <a:t>Kühnau</a:t>
            </a:r>
            <a:r>
              <a:rPr lang="da-DK" dirty="0"/>
              <a:t>, regions-rådsformand Region Midtjylland, chefforhandler på det regionale område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xmlns="" id="{D86AF720-21E0-42F8-8235-849570853B11}"/>
              </a:ext>
            </a:extLst>
          </p:cNvPr>
          <p:cNvSpPr txBox="1"/>
          <p:nvPr/>
        </p:nvSpPr>
        <p:spPr>
          <a:xfrm>
            <a:off x="4435432" y="886090"/>
            <a:ext cx="4223856" cy="46782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sz="2000" b="1" dirty="0"/>
              <a:t>Særligt for det regionale område</a:t>
            </a:r>
          </a:p>
          <a:p>
            <a:endParaRPr lang="da-DK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/>
              <a:t>Ledergrundløn 42 + 7.393 hæves til 43 + 4.400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/>
              <a:t>Ledergrundløn 47 + 3.629 hæves til 47 + 9.700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>
                <a:latin typeface="+mn-lt"/>
              </a:rPr>
              <a:t>Mindre forbedringer på arbejdsmiljø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>
                <a:latin typeface="+mn-lt"/>
              </a:rPr>
              <a:t>Fælles fokus på fuldtid frem for deltid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0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0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000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827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xmlns="" id="{098DF32C-F9EA-4FF3-8A98-40BD2042C1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>
                <a:latin typeface="+mn-lt"/>
              </a:rPr>
              <a:t>Forliget gælder fra 1. april 2021 – 31. marts 2024 (alle områder)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>
                <a:latin typeface="+mn-lt"/>
              </a:rPr>
              <a:t>De generelle lønstigninger fordeles over alle tre år (alle områder)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>
                <a:latin typeface="+mn-lt"/>
              </a:rPr>
              <a:t>De konkrete løn- og pensionsforbedringer træder i kraft 1. april 2022. (kommuner/regioner)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>
                <a:latin typeface="+mn-lt"/>
              </a:rPr>
              <a:t>Alle forlig har en samlet værdi på 6,75 %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4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400" dirty="0">
              <a:latin typeface="+mn-lt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D76ECCF1-3CDB-4D98-91E9-ABC7D94A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Opsamling økonomi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AF4F82E5-E9AB-47F8-95CA-3724574DD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104658"/>
            <a:ext cx="2590766" cy="138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91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xmlns="" id="{8F4AD113-4553-48D2-BB69-20D535C19C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da-DK" sz="2000" dirty="0">
                <a:latin typeface="+mn-lt"/>
              </a:rPr>
              <a:t>Staten: 		projekt om lokal løndannelse</a:t>
            </a:r>
          </a:p>
          <a:p>
            <a:r>
              <a:rPr lang="da-DK" sz="2000" dirty="0">
                <a:latin typeface="+mn-lt"/>
              </a:rPr>
              <a:t>		Forbedring på TR-aftalen</a:t>
            </a:r>
          </a:p>
          <a:p>
            <a:endParaRPr lang="da-DK" sz="2000" dirty="0">
              <a:latin typeface="+mn-lt"/>
            </a:endParaRPr>
          </a:p>
          <a:p>
            <a:r>
              <a:rPr lang="da-DK" sz="2000" dirty="0">
                <a:latin typeface="+mn-lt"/>
              </a:rPr>
              <a:t>Kommunerne: 	lønforbedringer for de lavest lønnede (</a:t>
            </a:r>
            <a:r>
              <a:rPr lang="da-DK" sz="2000" dirty="0" err="1">
                <a:latin typeface="+mn-lt"/>
              </a:rPr>
              <a:t>grl</a:t>
            </a:r>
            <a:r>
              <a:rPr lang="da-DK" sz="2000" dirty="0">
                <a:latin typeface="+mn-lt"/>
              </a:rPr>
              <a:t>. 31 -&gt; 32)</a:t>
            </a:r>
          </a:p>
          <a:p>
            <a:r>
              <a:rPr lang="da-DK" sz="2000" dirty="0">
                <a:latin typeface="+mn-lt"/>
              </a:rPr>
              <a:t>		Lønforbedringer for specialisterne (</a:t>
            </a:r>
            <a:r>
              <a:rPr lang="da-DK" sz="2000" dirty="0" err="1">
                <a:latin typeface="+mn-lt"/>
              </a:rPr>
              <a:t>grl</a:t>
            </a:r>
            <a:r>
              <a:rPr lang="da-DK" sz="2000" dirty="0">
                <a:latin typeface="+mn-lt"/>
              </a:rPr>
              <a:t>. 41 og 46)</a:t>
            </a:r>
          </a:p>
          <a:p>
            <a:r>
              <a:rPr lang="da-DK" sz="2000" dirty="0">
                <a:latin typeface="+mn-lt"/>
              </a:rPr>
              <a:t>		Pensionsforbedringer for basis (+ 0,3 %)</a:t>
            </a:r>
          </a:p>
          <a:p>
            <a:r>
              <a:rPr lang="da-DK" sz="2000" dirty="0">
                <a:latin typeface="+mn-lt"/>
              </a:rPr>
              <a:t>		Dialog om lønnen for kandidater i basisstillinger</a:t>
            </a:r>
          </a:p>
          <a:p>
            <a:endParaRPr lang="da-DK" sz="2000" dirty="0">
              <a:latin typeface="+mn-lt"/>
            </a:endParaRPr>
          </a:p>
          <a:p>
            <a:r>
              <a:rPr lang="da-DK" sz="2000" dirty="0">
                <a:latin typeface="+mn-lt"/>
              </a:rPr>
              <a:t>Regionerne: 	Lønforbedringer for specialisterne (</a:t>
            </a:r>
            <a:r>
              <a:rPr lang="da-DK" sz="2000" dirty="0" err="1">
                <a:latin typeface="+mn-lt"/>
              </a:rPr>
              <a:t>grl</a:t>
            </a:r>
            <a:r>
              <a:rPr lang="da-DK" sz="2000" dirty="0">
                <a:latin typeface="+mn-lt"/>
              </a:rPr>
              <a:t>. 41 og 46) 			pensionsforbedringer for basis (+ 0,3 %)</a:t>
            </a:r>
          </a:p>
          <a:p>
            <a:r>
              <a:rPr lang="da-DK" sz="2000" dirty="0">
                <a:latin typeface="+mn-lt"/>
              </a:rPr>
              <a:t>		Pension til kandidater (-&gt; 18,58 %)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D93D66A3-B1AF-4715-A9B6-168620B35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Diverse, der mest vedrører basis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8BE3C6F7-5DA7-4F2B-8BAD-B6B59F18C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0592" y="4365104"/>
            <a:ext cx="4428492" cy="183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607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xmlns="" id="{22CBBB5A-02AC-4168-9304-DC29B7B9C3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2400" y="1001291"/>
            <a:ext cx="7850187" cy="4363200"/>
          </a:xfrm>
        </p:spPr>
        <p:txBody>
          <a:bodyPr/>
          <a:lstStyle/>
          <a:p>
            <a:r>
              <a:rPr lang="da-DK" sz="2000" dirty="0"/>
              <a:t>Ikke hegn om lederes deltagelse i (bag)vagt</a:t>
            </a:r>
          </a:p>
          <a:p>
            <a:r>
              <a:rPr lang="da-DK" sz="2000" dirty="0"/>
              <a:t>Ikke organisationsmidler på det statslige område</a:t>
            </a:r>
          </a:p>
          <a:p>
            <a:r>
              <a:rPr lang="da-DK" sz="2000" dirty="0"/>
              <a:t>Ikke ambitiøs arbejdsmiljødagsorden</a:t>
            </a:r>
          </a:p>
          <a:p>
            <a:r>
              <a:rPr lang="da-DK" sz="2000" dirty="0"/>
              <a:t>Ikke fremskridt på lokal løndannelse</a:t>
            </a:r>
          </a:p>
          <a:p>
            <a:r>
              <a:rPr lang="da-DK" sz="2000" dirty="0"/>
              <a:t>Ingen forringelser – alle værn opretholdt</a:t>
            </a:r>
          </a:p>
          <a:p>
            <a:endParaRPr lang="da-DK" sz="1800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6CCB26E1-CC00-48A5-9218-86549F024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Det som ikke skete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5B66640A-A65D-4E02-BF7C-55110CAFF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00" y="3418693"/>
            <a:ext cx="4437959" cy="265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560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xmlns="" id="{92F70ED5-D378-4FF2-BB09-9028516AB7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17833" y="2329928"/>
            <a:ext cx="5470578" cy="2264248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80A4BFFD-99BB-4023-B458-53B28CDD7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Hovedbestyrelsen anbefaler, at man stemmer ja ved urafstemningen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5F40F902-3E3C-4020-B1FC-3EDBD90FE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3"/>
            <a:ext cx="7200800" cy="405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179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xmlns="" id="{DACB776B-FC7A-47CC-B688-17BE146507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da-DK" sz="2000" b="1" dirty="0"/>
              <a:t>Urafstemning</a:t>
            </a:r>
            <a:r>
              <a:rPr lang="da-DK" sz="2000" dirty="0"/>
              <a:t>: 10. – 24. marts (</a:t>
            </a:r>
            <a:r>
              <a:rPr lang="da-DK" sz="2000" i="1" dirty="0"/>
              <a:t>kommunale/regionale</a:t>
            </a:r>
            <a:r>
              <a:rPr lang="da-DK" sz="2000" dirty="0"/>
              <a:t>)</a:t>
            </a:r>
          </a:p>
          <a:p>
            <a:endParaRPr lang="da-DK" sz="2000" dirty="0"/>
          </a:p>
          <a:p>
            <a:r>
              <a:rPr lang="da-DK" sz="2000" dirty="0"/>
              <a:t>Stem via mail (direkte link) eller via hjemmesiden (</a:t>
            </a:r>
            <a:r>
              <a:rPr lang="da-DK" sz="2000" dirty="0" err="1"/>
              <a:t>NemId</a:t>
            </a:r>
            <a:r>
              <a:rPr lang="da-DK" sz="2000" dirty="0"/>
              <a:t>)</a:t>
            </a:r>
          </a:p>
          <a:p>
            <a:endParaRPr lang="da-DK" sz="2000" dirty="0"/>
          </a:p>
          <a:p>
            <a:endParaRPr lang="da-DK" sz="2000" dirty="0"/>
          </a:p>
          <a:p>
            <a:endParaRPr lang="da-DK" sz="2000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40DFDB39-4137-4523-95E8-779FE774A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Urafstemning - v</a:t>
            </a:r>
            <a:r>
              <a:rPr lang="da-DK" sz="3600" dirty="0"/>
              <a:t>igtige datoer</a:t>
            </a:r>
            <a:endParaRPr lang="da-DK" dirty="0"/>
          </a:p>
        </p:txBody>
      </p:sp>
      <p:pic>
        <p:nvPicPr>
          <p:cNvPr id="1026" name="Picture 2" descr="Stemmeboks, design: Resizia">
            <a:extLst>
              <a:ext uri="{FF2B5EF4-FFF2-40B4-BE49-F238E27FC236}">
                <a16:creationId xmlns:a16="http://schemas.microsoft.com/office/drawing/2014/main" xmlns="" id="{409F6461-5A21-47E6-90FC-93D31F601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395311"/>
            <a:ext cx="5259643" cy="305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787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xmlns="" id="{BB3AA1F7-B568-4D70-8CA3-13A0C2195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Spørgsmål og opsamling</a:t>
            </a:r>
          </a:p>
        </p:txBody>
      </p:sp>
      <p:pic>
        <p:nvPicPr>
          <p:cNvPr id="4" name="Picture 4" descr="Asking questions">
            <a:extLst>
              <a:ext uri="{FF2B5EF4-FFF2-40B4-BE49-F238E27FC236}">
                <a16:creationId xmlns:a16="http://schemas.microsoft.com/office/drawing/2014/main" xmlns="" id="{A3438596-6D32-4C21-9108-657A5806B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7069877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746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97BCBAC9-142E-4D52-9B17-157B2AC28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849" y="188640"/>
            <a:ext cx="8431951" cy="864096"/>
          </a:xfrm>
        </p:spPr>
        <p:txBody>
          <a:bodyPr/>
          <a:lstStyle/>
          <a:p>
            <a:pPr algn="ctr"/>
            <a:r>
              <a:rPr lang="en-US" dirty="0" err="1"/>
              <a:t>Lidt</a:t>
            </a:r>
            <a:r>
              <a:rPr lang="en-US" dirty="0"/>
              <a:t> om zoom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EF2B33E6-D36A-4660-9D90-6C0DE25C9A7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691680" y="1052736"/>
            <a:ext cx="7288647" cy="4752528"/>
          </a:xfrm>
        </p:spPr>
        <p:txBody>
          <a:bodyPr>
            <a:norm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B538E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ardian Sans Light"/>
                <a:ea typeface="ＭＳ Ｐゴシック" charset="-128"/>
              </a:rPr>
              <a:t>Det kan se lidt forskelligt ud på computer og </a:t>
            </a:r>
            <a:r>
              <a:rPr kumimoji="0" lang="da-DK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ardian Sans Light"/>
                <a:ea typeface="ＭＳ Ｐゴシック" charset="-128"/>
              </a:rPr>
              <a:t>Ipad</a:t>
            </a:r>
            <a:r>
              <a:rPr lang="da-DK" sz="1600" dirty="0">
                <a:solidFill>
                  <a:prstClr val="black"/>
                </a:solidFill>
              </a:rPr>
              <a:t>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B538E"/>
              </a:buClr>
              <a:buSzTx/>
              <a:buFont typeface="Arial" pitchFamily="34" charset="0"/>
              <a:buNone/>
              <a:tabLst/>
              <a:defRPr/>
            </a:pP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uardian Sans Light"/>
              <a:ea typeface="ＭＳ Ｐゴシック" charset="-128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B538E"/>
              </a:buClr>
              <a:buSzTx/>
              <a:buNone/>
              <a:tabLst/>
              <a:defRPr/>
            </a:pPr>
            <a:r>
              <a:rPr kumimoji="0" lang="da-DK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ardian Sans Light"/>
                <a:ea typeface="ＭＳ Ｐゴシック" charset="-128"/>
              </a:rPr>
              <a:t>Mute</a:t>
            </a: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ardian Sans Light"/>
                <a:ea typeface="ＭＳ Ｐゴシック" charset="-128"/>
              </a:rPr>
              <a:t>/</a:t>
            </a:r>
            <a:r>
              <a:rPr kumimoji="0" lang="da-DK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ardian Sans Light"/>
                <a:ea typeface="ＭＳ Ｐゴシック" charset="-128"/>
              </a:rPr>
              <a:t>unmute</a:t>
            </a: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ardian Sans Light"/>
                <a:ea typeface="ＭＳ Ｐゴシック" charset="-128"/>
              </a:rPr>
              <a:t>: 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ardian Sans Light"/>
                <a:ea typeface="ＭＳ Ｐゴシック" charset="-128"/>
              </a:rPr>
              <a:t>Når du ikke taler skal du være på </a:t>
            </a:r>
            <a:r>
              <a:rPr kumimoji="0" lang="da-DK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ardian Sans Light"/>
                <a:ea typeface="ＭＳ Ｐゴシック" charset="-128"/>
              </a:rPr>
              <a:t>mute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ardian Sans Light"/>
                <a:ea typeface="ＭＳ Ｐゴシック" charset="-128"/>
              </a:rPr>
              <a:t>. Du muter dig selv ved at trykke på mikrofonikonet i værktøjslinjen i bunden af skærmen.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B538E"/>
              </a:buClr>
              <a:buSzTx/>
              <a:buNone/>
              <a:tabLst/>
              <a:defRPr/>
            </a:pP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uardian Sans Light"/>
              <a:ea typeface="ＭＳ Ｐゴシック" charset="-128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B538E"/>
              </a:buClr>
              <a:buSzTx/>
              <a:buNone/>
              <a:tabLst/>
              <a:defRPr/>
            </a:pP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ardian Sans Light"/>
                <a:ea typeface="ＭＳ Ｐゴシック" charset="-128"/>
              </a:rPr>
              <a:t>Video til/fra: 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ardian Sans Light"/>
                <a:ea typeface="ＭＳ Ｐゴシック" charset="-128"/>
              </a:rPr>
              <a:t>Du slår video til og fra ved at trykke på videoikonet i værktøjslinjen.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B538E"/>
              </a:buClr>
              <a:buSzTx/>
              <a:buNone/>
              <a:tabLst/>
              <a:defRPr/>
            </a:pP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uardian Sans Light"/>
              <a:ea typeface="ＭＳ Ｐゴシック" charset="-128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B538E"/>
              </a:buClr>
              <a:buSzTx/>
              <a:buNone/>
              <a:tabLst/>
              <a:defRPr/>
            </a:pP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ardian Sans Light"/>
                <a:ea typeface="ＭＳ Ｐゴシック" charset="-128"/>
              </a:rPr>
              <a:t>Ræk hånden op/</a:t>
            </a:r>
            <a:r>
              <a:rPr kumimoji="0" lang="da-DK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ardian Sans Light"/>
                <a:ea typeface="ＭＳ Ｐゴシック" charset="-128"/>
              </a:rPr>
              <a:t>raise</a:t>
            </a: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ardian Sans Light"/>
                <a:ea typeface="ＭＳ Ｐゴシック" charset="-128"/>
              </a:rPr>
              <a:t> </a:t>
            </a:r>
            <a:r>
              <a:rPr kumimoji="0" lang="da-DK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ardian Sans Light"/>
                <a:ea typeface="ＭＳ Ｐゴシック" charset="-128"/>
              </a:rPr>
              <a:t>hand</a:t>
            </a: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ardian Sans Light"/>
                <a:ea typeface="ＭＳ Ｐゴシック" charset="-128"/>
              </a:rPr>
              <a:t>: 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ardian Sans Light"/>
                <a:ea typeface="ＭＳ Ｐゴシック" charset="-128"/>
              </a:rPr>
              <a:t>Når du gerne vil have ordet skal du trykke på </a:t>
            </a:r>
            <a:r>
              <a:rPr kumimoji="0" lang="da-DK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ardian Sans Light"/>
                <a:ea typeface="ＭＳ Ｐゴシック" charset="-128"/>
              </a:rPr>
              <a:t>raise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ardian Sans Light"/>
                <a:ea typeface="ＭＳ Ｐゴシック" charset="-128"/>
              </a:rPr>
              <a:t> </a:t>
            </a:r>
            <a:r>
              <a:rPr kumimoji="0" lang="da-DK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ardian Sans Light"/>
                <a:ea typeface="ＭＳ Ｐゴシック" charset="-128"/>
              </a:rPr>
              <a:t>hand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ardian Sans Light"/>
                <a:ea typeface="ＭＳ Ｐゴシック" charset="-128"/>
              </a:rPr>
              <a:t>. </a:t>
            </a:r>
            <a:r>
              <a:rPr lang="da-DK" sz="1600" dirty="0">
                <a:solidFill>
                  <a:prstClr val="black"/>
                </a:solidFill>
              </a:rPr>
              <a:t>T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ardian Sans Light"/>
                <a:ea typeface="ＭＳ Ｐゴシック" charset="-128"/>
              </a:rPr>
              <a:t>ryk på participants i bunden af skærmen midt for. I bunden af billedet trykker du på ikonet </a:t>
            </a:r>
            <a:r>
              <a:rPr kumimoji="0" lang="da-DK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ardian Sans Light"/>
                <a:ea typeface="ＭＳ Ｐゴシック" charset="-128"/>
              </a:rPr>
              <a:t>raise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ardian Sans Light"/>
                <a:ea typeface="ＭＳ Ｐゴシック" charset="-128"/>
              </a:rPr>
              <a:t> </a:t>
            </a:r>
            <a:r>
              <a:rPr kumimoji="0" lang="da-DK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ardian Sans Light"/>
                <a:ea typeface="ＭＳ Ｐゴシック" charset="-128"/>
              </a:rPr>
              <a:t>hand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ardian Sans Light"/>
                <a:ea typeface="ＭＳ Ｐゴシック" charset="-128"/>
              </a:rPr>
              <a:t>. Husk at </a:t>
            </a:r>
            <a:r>
              <a:rPr kumimoji="0" lang="da-DK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ardian Sans Light"/>
                <a:ea typeface="ＭＳ Ｐゴシック" charset="-128"/>
              </a:rPr>
              <a:t>unmute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ardian Sans Light"/>
                <a:ea typeface="ＭＳ Ｐゴシック" charset="-128"/>
              </a:rPr>
              <a:t> dig selv, når du får ordet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ardian Sans Light"/>
                <a:ea typeface="ＭＳ Ｐゴシック" charset="-128"/>
                <a:sym typeface="Wingdings" panose="05000000000000000000" pitchFamily="2" charset="2"/>
              </a:rPr>
              <a:t>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B538E"/>
              </a:buClr>
              <a:buSzTx/>
              <a:buNone/>
              <a:tabLst/>
              <a:defRPr/>
            </a:pPr>
            <a:endParaRPr lang="da-DK" sz="1600" noProof="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B538E"/>
              </a:buClr>
              <a:buSzTx/>
              <a:buNone/>
              <a:tabLst/>
              <a:defRPr/>
            </a:pP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ardian Sans Light"/>
                <a:ea typeface="ＭＳ Ｐゴシック" charset="-128"/>
                <a:sym typeface="Wingdings" panose="05000000000000000000" pitchFamily="2" charset="2"/>
              </a:rPr>
              <a:t>Reaktioner: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ardian Sans Light"/>
                <a:ea typeface="ＭＳ Ｐゴシック" charset="-128"/>
                <a:sym typeface="Wingdings" panose="05000000000000000000" pitchFamily="2" charset="2"/>
              </a:rPr>
              <a:t> Reaktionsikonet kan du bruge til at klappe og like.</a:t>
            </a:r>
            <a:endParaRPr kumimoji="0" lang="da-DK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uardian Sans Light"/>
              <a:ea typeface="ＭＳ Ｐゴシック" charset="-128"/>
            </a:endParaRPr>
          </a:p>
          <a:p>
            <a:endParaRPr lang="en-US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xmlns="" id="{EDB8608B-8065-4624-A9AF-51710E4AD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375" y="1788068"/>
            <a:ext cx="750962" cy="653334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xmlns="" id="{A313F904-D898-4039-A8B9-404E576587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850" y="2807689"/>
            <a:ext cx="794487" cy="539778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xmlns="" id="{2270EFAB-D6F5-4570-9C88-04274B1C7F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850" y="3556448"/>
            <a:ext cx="768389" cy="808656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xmlns="" id="{6CE4C9B2-EE88-439A-A735-937333314D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675" y="4653136"/>
            <a:ext cx="763702" cy="63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790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E26BADD-5206-460A-9A0E-9DAF874D6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Program og praktik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xmlns="" id="{0D887F2E-4E1C-4C3B-B832-993A1FAEBCE9}"/>
              </a:ext>
            </a:extLst>
          </p:cNvPr>
          <p:cNvSpPr txBox="1"/>
          <p:nvPr/>
        </p:nvSpPr>
        <p:spPr>
          <a:xfrm>
            <a:off x="4134818" y="1353685"/>
            <a:ext cx="274143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b="1" dirty="0">
                <a:latin typeface="+mn-lt"/>
              </a:rPr>
              <a:t>Formål:</a:t>
            </a:r>
            <a:r>
              <a:rPr lang="da-DK" sz="1800" dirty="0">
                <a:latin typeface="+mn-lt"/>
              </a:rPr>
              <a:t> </a:t>
            </a:r>
            <a:r>
              <a:rPr lang="da-DK" sz="1800" dirty="0">
                <a:latin typeface="+mn-lt"/>
                <a:cs typeface="Times New Roman" panose="02020603050405020304" pitchFamily="18" charset="0"/>
              </a:rPr>
              <a:t>A</a:t>
            </a:r>
            <a:r>
              <a:rPr lang="da-DK" sz="18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 klæde jer på til at kunne tage stilling til OK21-fornyelsen fordi I ikke har en TR, som kan informere jer.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b="1" dirty="0">
                <a:latin typeface="+mn-lt"/>
              </a:rPr>
              <a:t>Form: </a:t>
            </a:r>
            <a:r>
              <a:rPr lang="da-DK" sz="1800" dirty="0">
                <a:latin typeface="+mn-lt"/>
              </a:rPr>
              <a:t>Webinaret er planlagt ud fra en foredragsstil, hvor vi kommer til at give jer en hel masse information.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b="1" dirty="0">
                <a:latin typeface="+mn-lt"/>
              </a:rPr>
              <a:t>Spørgsmål: </a:t>
            </a:r>
            <a:r>
              <a:rPr lang="da-DK" sz="1800" dirty="0">
                <a:latin typeface="+mn-lt"/>
              </a:rPr>
              <a:t>Hvis I har spørgsmål, vil vi bede jer om at vente til sidst, hvor der er afsat tid til spørgsmål.</a:t>
            </a:r>
            <a:endParaRPr lang="da-DK" sz="1800" b="1" dirty="0">
              <a:latin typeface="+mn-lt"/>
            </a:endParaRPr>
          </a:p>
          <a:p>
            <a:endParaRPr lang="da-DK" sz="1800" dirty="0">
              <a:latin typeface="+mn-lt"/>
            </a:endParaRP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xmlns="" id="{12B08CC6-8335-42F9-B543-05B25F4E28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969834"/>
              </p:ext>
            </p:extLst>
          </p:nvPr>
        </p:nvGraphicFramePr>
        <p:xfrm>
          <a:off x="1110481" y="1353685"/>
          <a:ext cx="3024337" cy="41506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7">
                  <a:extLst>
                    <a:ext uri="{9D8B030D-6E8A-4147-A177-3AD203B41FA5}">
                      <a16:colId xmlns:a16="http://schemas.microsoft.com/office/drawing/2014/main" xmlns="" val="1195838273"/>
                    </a:ext>
                  </a:extLst>
                </a:gridCol>
              </a:tblGrid>
              <a:tr h="1025305"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4800" u="none" strike="noStrike">
                          <a:effectLst/>
                        </a:rPr>
                        <a:t>Program</a:t>
                      </a:r>
                      <a:r>
                        <a:rPr lang="da-DK" sz="1800" u="none" strike="noStrike">
                          <a:effectLst/>
                        </a:rPr>
                        <a:t> </a:t>
                      </a:r>
                      <a:endParaRPr lang="da-DK" sz="4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119149317"/>
                  </a:ext>
                </a:extLst>
              </a:tr>
              <a:tr h="407651"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2000" u="none" strike="noStrike" dirty="0">
                          <a:effectLst/>
                        </a:rPr>
                        <a:t>Velkomst </a:t>
                      </a:r>
                      <a:endParaRPr lang="da-D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501311484"/>
                  </a:ext>
                </a:extLst>
              </a:tr>
              <a:tr h="1544134"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2000" u="none" strike="noStrike" dirty="0">
                          <a:effectLst/>
                        </a:rPr>
                        <a:t>Oplæg v. Mads Bilstrup – OK21 resultat, kontekst og proces </a:t>
                      </a:r>
                      <a:endParaRPr lang="da-D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830434445"/>
                  </a:ext>
                </a:extLst>
              </a:tr>
              <a:tr h="778243"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2000" u="none" strike="noStrike" dirty="0">
                          <a:effectLst/>
                        </a:rPr>
                        <a:t>Mulighed for spørgsmål </a:t>
                      </a:r>
                      <a:endParaRPr lang="da-D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54570132"/>
                  </a:ext>
                </a:extLst>
              </a:tr>
              <a:tr h="395298"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2000" u="none" strike="noStrike" dirty="0">
                          <a:effectLst/>
                        </a:rPr>
                        <a:t>Afslutning </a:t>
                      </a:r>
                      <a:endParaRPr lang="da-D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981370898"/>
                  </a:ext>
                </a:extLst>
              </a:tr>
            </a:tbl>
          </a:graphicData>
        </a:graphic>
      </p:graphicFrame>
      <p:pic>
        <p:nvPicPr>
          <p:cNvPr id="6" name="Billede 5">
            <a:extLst>
              <a:ext uri="{FF2B5EF4-FFF2-40B4-BE49-F238E27FC236}">
                <a16:creationId xmlns:a16="http://schemas.microsoft.com/office/drawing/2014/main" xmlns="" id="{D9C4E039-2159-474B-BB50-DF700067A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56" y="237561"/>
            <a:ext cx="2110844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Oplægsholdere </a:t>
            </a: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xmlns="" id="{73A5FC7F-89D5-4344-BD99-0CEF44D6358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867272" y="1484784"/>
            <a:ext cx="3704728" cy="2778546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xmlns="" id="{E8D4992D-3FC4-4E2D-9190-245A721DCE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5863" y="1484783"/>
            <a:ext cx="3704729" cy="2778547"/>
          </a:xfrm>
          <a:prstGeom prst="rect">
            <a:avLst/>
          </a:prstGeom>
        </p:spPr>
      </p:pic>
      <p:graphicFrame>
        <p:nvGraphicFramePr>
          <p:cNvPr id="6" name="Tabel 6">
            <a:extLst>
              <a:ext uri="{FF2B5EF4-FFF2-40B4-BE49-F238E27FC236}">
                <a16:creationId xmlns:a16="http://schemas.microsoft.com/office/drawing/2014/main" xmlns="" id="{6347F6BA-4F68-42DD-954E-926CDF4D3BDD}"/>
              </a:ext>
            </a:extLst>
          </p:cNvPr>
          <p:cNvGraphicFramePr>
            <a:graphicFrameLocks noGrp="1"/>
          </p:cNvGraphicFramePr>
          <p:nvPr/>
        </p:nvGraphicFramePr>
        <p:xfrm>
          <a:off x="867273" y="4725144"/>
          <a:ext cx="3704728" cy="6480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04728">
                  <a:extLst>
                    <a:ext uri="{9D8B030D-6E8A-4147-A177-3AD203B41FA5}">
                      <a16:colId xmlns:a16="http://schemas.microsoft.com/office/drawing/2014/main" xmlns="" val="3806706286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da-DK" sz="2800" dirty="0"/>
                        <a:t>Formand Mads Bilstrup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47902419"/>
                  </a:ext>
                </a:extLst>
              </a:tr>
            </a:tbl>
          </a:graphicData>
        </a:graphic>
      </p:graphicFrame>
      <p:graphicFrame>
        <p:nvGraphicFramePr>
          <p:cNvPr id="7" name="Tabel 7">
            <a:extLst>
              <a:ext uri="{FF2B5EF4-FFF2-40B4-BE49-F238E27FC236}">
                <a16:creationId xmlns:a16="http://schemas.microsoft.com/office/drawing/2014/main" xmlns="" id="{263A1943-FB17-49E4-B331-D2D598DEA283}"/>
              </a:ext>
            </a:extLst>
          </p:cNvPr>
          <p:cNvGraphicFramePr>
            <a:graphicFrameLocks noGrp="1"/>
          </p:cNvGraphicFramePr>
          <p:nvPr/>
        </p:nvGraphicFramePr>
        <p:xfrm>
          <a:off x="4716016" y="4725144"/>
          <a:ext cx="3970783" cy="944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70783">
                  <a:extLst>
                    <a:ext uri="{9D8B030D-6E8A-4147-A177-3AD203B41FA5}">
                      <a16:colId xmlns:a16="http://schemas.microsoft.com/office/drawing/2014/main" xmlns="" val="4254880456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da-DK" sz="2800" dirty="0" err="1"/>
                        <a:t>Konst</a:t>
                      </a:r>
                      <a:r>
                        <a:rPr lang="da-DK" sz="2800" dirty="0"/>
                        <a:t>. forhandlingsleder Emil Lillelund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02642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8009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xmlns="" id="{38380FB7-7D26-4C44-B760-2B9442A69F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62012" y="1158874"/>
            <a:ext cx="5099661" cy="3621436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F4C41B9E-F4D2-4A68-9A02-1945DB1C8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OK21 – Hvad står der i aftalerne?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3FDA4AFD-A1C3-48B5-AB91-8BCB62080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38734"/>
            <a:ext cx="7589478" cy="398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007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xmlns="" id="{C0E189D0-D3DC-4D47-88D0-ED19B2CFE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OK21: Corona-overenskomsten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700985FE-2698-44D7-AC5B-37C8F93AA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3"/>
            <a:ext cx="6840760" cy="427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497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xmlns="" id="{867D7DC3-C96B-4DEA-AE52-21362236AF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43608" y="1196753"/>
            <a:ext cx="7560840" cy="4392487"/>
          </a:xfrm>
        </p:spPr>
        <p:txBody>
          <a:bodyPr>
            <a:normAutofit lnSpcReduction="10000"/>
          </a:bodyPr>
          <a:lstStyle/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a-DK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Treårig overenskomst med generelle lønstigninger, som sikrer reallønnen til alle</a:t>
            </a: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a-DK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Reguleringsordningen videreføres</a:t>
            </a:r>
          </a:p>
          <a:p>
            <a:pPr marL="1028700" lvl="1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a-DK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På det kommunale og regionale område: puljer som anerkender ligelønsproblematikken</a:t>
            </a:r>
          </a:p>
          <a:p>
            <a:pPr marL="1028700" lvl="1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a-DK" sz="2400" dirty="0">
                <a:latin typeface="+mn-lt"/>
                <a:cs typeface="Times New Roman" panose="02020603050405020304" pitchFamily="18" charset="0"/>
              </a:rPr>
              <a:t>På det statslige område: gennembrud på seniorområdet</a:t>
            </a:r>
          </a:p>
          <a:p>
            <a:pPr marL="285750" lvl="0" indent="-285750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a-DK" sz="2400" dirty="0">
                <a:latin typeface="+mn-lt"/>
                <a:cs typeface="Times New Roman" panose="02020603050405020304" pitchFamily="18" charset="0"/>
              </a:rPr>
              <a:t>Kompetencefonden fortsætter på alle tre områder</a:t>
            </a:r>
          </a:p>
          <a:p>
            <a:pPr marL="285750" lvl="0" indent="-285750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a-DK" sz="2400" dirty="0">
                <a:latin typeface="+mn-lt"/>
                <a:cs typeface="Times New Roman" panose="02020603050405020304" pitchFamily="18" charset="0"/>
              </a:rPr>
              <a:t>Sorgorlov</a:t>
            </a:r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700DCD0F-5528-47F1-AEC6-527DF5874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246503"/>
            <a:ext cx="7859216" cy="706090"/>
          </a:xfrm>
        </p:spPr>
        <p:txBody>
          <a:bodyPr/>
          <a:lstStyle/>
          <a:p>
            <a:r>
              <a:rPr lang="da-DK" dirty="0"/>
              <a:t>Vigtigste resultater ved OK21</a:t>
            </a:r>
          </a:p>
        </p:txBody>
      </p:sp>
    </p:spTree>
    <p:extLst>
      <p:ext uri="{BB962C8B-B14F-4D97-AF65-F5344CB8AC3E}">
        <p14:creationId xmlns:p14="http://schemas.microsoft.com/office/powerpoint/2010/main" val="3057714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xmlns="" id="{0F337B2E-3F17-4995-8135-F6B6ED254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    Staten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40EB66A3-9D25-4228-9CA1-2CF703BE9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64" y="3770530"/>
            <a:ext cx="3384376" cy="190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xmlns="" id="{7432764A-427B-4B5C-A923-32D2580F6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928" y="957479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xmlns="" id="{EACCFBE6-E457-489D-A2DB-C0FC40CFFC48}"/>
              </a:ext>
            </a:extLst>
          </p:cNvPr>
          <p:cNvSpPr txBox="1"/>
          <p:nvPr/>
        </p:nvSpPr>
        <p:spPr>
          <a:xfrm>
            <a:off x="1152536" y="3150528"/>
            <a:ext cx="3250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Morten Bødskov, Skatteminister og chefforhandler på det statslige område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xmlns="" id="{1C9FBD75-4326-478D-B1C7-44D2D3750CE4}"/>
              </a:ext>
            </a:extLst>
          </p:cNvPr>
          <p:cNvSpPr txBox="1"/>
          <p:nvPr/>
        </p:nvSpPr>
        <p:spPr>
          <a:xfrm>
            <a:off x="4580175" y="957479"/>
            <a:ext cx="4104456" cy="31393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sz="2000" b="1" dirty="0"/>
              <a:t>Særligt for det statslige område</a:t>
            </a:r>
          </a:p>
          <a:p>
            <a:endParaRPr lang="da-DK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/>
              <a:t>4 socialrådgiverchefer i Kriminalforsorgen løftes over i rammeaftale for chefer i staten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/>
              <a:t>Frivillig uddannelse i psykisk arbejdsmiljø fortsætter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/>
              <a:t>Arbejdstidsaftale for </a:t>
            </a:r>
            <a:r>
              <a:rPr lang="da-DK" sz="2000" dirty="0" err="1"/>
              <a:t>SoSu</a:t>
            </a:r>
            <a:r>
              <a:rPr lang="da-DK" sz="2000" dirty="0"/>
              <a:t>-skolerne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/>
              <a:t>Ingen organisationsmidler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44675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xmlns="" id="{E62F765F-398B-4D66-AFED-1C123FD61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  Kommunerne</a:t>
            </a:r>
          </a:p>
        </p:txBody>
      </p:sp>
      <p:pic>
        <p:nvPicPr>
          <p:cNvPr id="4" name="Picture 4" descr="Michael Ziegler | TV 2 Lorry">
            <a:extLst>
              <a:ext uri="{FF2B5EF4-FFF2-40B4-BE49-F238E27FC236}">
                <a16:creationId xmlns:a16="http://schemas.microsoft.com/office/drawing/2014/main" xmlns="" id="{C8B2BAAA-33DA-4077-93B4-C517353AC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61529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2DFF04AD-C510-427A-AC0B-707F575A6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500" y="3995579"/>
            <a:ext cx="2129371" cy="212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xmlns="" id="{0091DFA4-7DF7-4D11-9945-ECF648FD043A}"/>
              </a:ext>
            </a:extLst>
          </p:cNvPr>
          <p:cNvSpPr txBox="1"/>
          <p:nvPr/>
        </p:nvSpPr>
        <p:spPr>
          <a:xfrm>
            <a:off x="1259632" y="3446586"/>
            <a:ext cx="3201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Michael Ziegler, Borgmester Høje-Taastrup og chefforhandler på det kommunale område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xmlns="" id="{30EBCAF2-8A1B-427D-96E4-891B71400C2C}"/>
              </a:ext>
            </a:extLst>
          </p:cNvPr>
          <p:cNvSpPr txBox="1"/>
          <p:nvPr/>
        </p:nvSpPr>
        <p:spPr>
          <a:xfrm>
            <a:off x="4460775" y="957479"/>
            <a:ext cx="4223856" cy="49859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sz="2000" b="1" dirty="0"/>
              <a:t>Særligt for det kommunale område</a:t>
            </a:r>
          </a:p>
          <a:p>
            <a:endParaRPr lang="da-DK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/>
              <a:t>Ledere på grundløn 43 hæves med ca. 4.400 kr. årligt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/>
              <a:t>Ledere på grundløn 47 + 7.700 hæves med ca. 2.000 kr. årligt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/>
              <a:t>Pensionen for leder og souschef ved forsorgshjem og krisecentre hæves med 0,37 % til 18,73 %.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>
                <a:latin typeface="+mn-lt"/>
              </a:rPr>
              <a:t>Mindre forbedringer på arbejdsmiljø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/>
              <a:t>Udviklingsprojekt om socialfaglig ledelse</a:t>
            </a:r>
            <a:endParaRPr lang="da-DK" sz="20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000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31826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K21-powerpoint.pptx" id="{B8F3F943-9020-4779-A58D-08FCE64E2FE4}" vid="{A71DA401-85C3-4706-A80C-169EA23B0EA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d80ff31cd46543e4bb887178b5e0d9fe</Template>
  <TotalTime>134</TotalTime>
  <Words>2217</Words>
  <Application>Microsoft Office PowerPoint</Application>
  <PresentationFormat>Skærmshow (4:3)</PresentationFormat>
  <Paragraphs>319</Paragraphs>
  <Slides>16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16</vt:i4>
      </vt:variant>
    </vt:vector>
  </HeadingPairs>
  <TitlesOfParts>
    <vt:vector size="17" baseType="lpstr">
      <vt:lpstr>Office-tema</vt:lpstr>
      <vt:lpstr>PowerPoint-præsentation</vt:lpstr>
      <vt:lpstr>Lidt om zoom</vt:lpstr>
      <vt:lpstr>Program og praktik</vt:lpstr>
      <vt:lpstr>Oplægsholdere </vt:lpstr>
      <vt:lpstr>OK21 – Hvad står der i aftalerne?</vt:lpstr>
      <vt:lpstr>OK21: Corona-overenskomsten</vt:lpstr>
      <vt:lpstr>Vigtigste resultater ved OK21</vt:lpstr>
      <vt:lpstr>    Staten</vt:lpstr>
      <vt:lpstr>  Kommunerne</vt:lpstr>
      <vt:lpstr>Regionerne</vt:lpstr>
      <vt:lpstr>Opsamling økonomi</vt:lpstr>
      <vt:lpstr>Diverse, der mest vedrører basis</vt:lpstr>
      <vt:lpstr>Det som ikke skete</vt:lpstr>
      <vt:lpstr>Hovedbestyrelsen anbefaler, at man stemmer ja ved urafstemningen</vt:lpstr>
      <vt:lpstr>Urafstemning - vigtige datoer</vt:lpstr>
      <vt:lpstr>Spørgsmål og opsamling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Oplæg ledere OK21 resultat</dc:title>
  <dc:creator>Emil Lillelund</dc:creator>
  <cp:lastModifiedBy>Windows-bruger</cp:lastModifiedBy>
  <cp:revision>20</cp:revision>
  <cp:lastPrinted>2021-03-04T08:11:38Z</cp:lastPrinted>
  <dcterms:created xsi:type="dcterms:W3CDTF">2021-03-03T12:57:25Z</dcterms:created>
  <dcterms:modified xsi:type="dcterms:W3CDTF">2021-03-11T13:18:43Z</dcterms:modified>
</cp:coreProperties>
</file>